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4660"/>
  </p:normalViewPr>
  <p:slideViewPr>
    <p:cSldViewPr>
      <p:cViewPr varScale="1">
        <p:scale>
          <a:sx n="108" d="100"/>
          <a:sy n="108" d="100"/>
        </p:scale>
        <p:origin x="-65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14277F-0F5E-4AD6-AAE9-587C08438254}" type="datetimeFigureOut">
              <a:rPr lang="en-US" smtClean="0"/>
              <a:pPr/>
              <a:t>5/31/2013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4B1E37-F249-447D-852F-4E2D1755A5F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C4B1E37-F249-447D-852F-4E2D1755A5F3}"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E1E25E9-6B24-45B5-88DD-CFDC3F5220FE}" type="datetimeFigureOut">
              <a:rPr lang="en-US" smtClean="0"/>
              <a:pPr/>
              <a:t>5/31/2013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EFC3FF29-7EF5-4F15-82BF-765CC54578A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1E25E9-6B24-45B5-88DD-CFDC3F5220FE}" type="datetimeFigureOut">
              <a:rPr lang="en-US" smtClean="0"/>
              <a:pPr/>
              <a:t>5/31/2013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C3FF29-7EF5-4F15-82BF-765CC54578A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1E25E9-6B24-45B5-88DD-CFDC3F5220FE}" type="datetimeFigureOut">
              <a:rPr lang="en-US" smtClean="0"/>
              <a:pPr/>
              <a:t>5/31/2013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C3FF29-7EF5-4F15-82BF-765CC54578A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1E25E9-6B24-45B5-88DD-CFDC3F5220FE}" type="datetimeFigureOut">
              <a:rPr lang="en-US" smtClean="0"/>
              <a:pPr/>
              <a:t>5/31/2013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C3FF29-7EF5-4F15-82BF-765CC54578A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E1E25E9-6B24-45B5-88DD-CFDC3F5220FE}" type="datetimeFigureOut">
              <a:rPr lang="en-US" smtClean="0"/>
              <a:pPr/>
              <a:t>5/31/2013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C3FF29-7EF5-4F15-82BF-765CC54578A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E1E25E9-6B24-45B5-88DD-CFDC3F5220FE}" type="datetimeFigureOut">
              <a:rPr lang="en-US" smtClean="0"/>
              <a:pPr/>
              <a:t>5/31/2013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C3FF29-7EF5-4F15-82BF-765CC54578A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E1E25E9-6B24-45B5-88DD-CFDC3F5220FE}" type="datetimeFigureOut">
              <a:rPr lang="en-US" smtClean="0"/>
              <a:pPr/>
              <a:t>5/31/2013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C3FF29-7EF5-4F15-82BF-765CC54578A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E1E25E9-6B24-45B5-88DD-CFDC3F5220FE}" type="datetimeFigureOut">
              <a:rPr lang="en-US" smtClean="0"/>
              <a:pPr/>
              <a:t>5/31/2013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C3FF29-7EF5-4F15-82BF-765CC54578A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1E25E9-6B24-45B5-88DD-CFDC3F5220FE}" type="datetimeFigureOut">
              <a:rPr lang="en-US" smtClean="0"/>
              <a:pPr/>
              <a:t>5/31/2013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C3FF29-7EF5-4F15-82BF-765CC54578A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E1E25E9-6B24-45B5-88DD-CFDC3F5220FE}" type="datetimeFigureOut">
              <a:rPr lang="en-US" smtClean="0"/>
              <a:pPr/>
              <a:t>5/31/2013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C3FF29-7EF5-4F15-82BF-765CC54578A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E1E25E9-6B24-45B5-88DD-CFDC3F5220FE}" type="datetimeFigureOut">
              <a:rPr lang="en-US" smtClean="0"/>
              <a:pPr/>
              <a:t>5/31/2013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EFC3FF29-7EF5-4F15-82BF-765CC54578A5}"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E1E25E9-6B24-45B5-88DD-CFDC3F5220FE}" type="datetimeFigureOut">
              <a:rPr lang="en-US" smtClean="0"/>
              <a:pPr/>
              <a:t>5/31/2013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FC3FF29-7EF5-4F15-82BF-765CC54578A5}"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learnviaweb.com/" TargetMode="External"/><Relationship Id="rId2" Type="http://schemas.openxmlformats.org/officeDocument/2006/relationships/hyperlink" Target="mailto:dryver@gmail.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838200" y="1000108"/>
            <a:ext cx="7315200" cy="1819292"/>
          </a:xfrm>
        </p:spPr>
        <p:txBody>
          <a:bodyPr>
            <a:noAutofit/>
          </a:bodyPr>
          <a:lstStyle/>
          <a:p>
            <a:pPr fontAlgn="t"/>
            <a:r>
              <a:rPr lang="en-US" sz="4000" dirty="0" smtClean="0"/>
              <a:t>Creating a story and a logical action plan from raw data</a:t>
            </a:r>
            <a:endParaRPr lang="en-US" sz="4000" dirty="0"/>
          </a:p>
        </p:txBody>
      </p:sp>
      <p:sp>
        <p:nvSpPr>
          <p:cNvPr id="5" name="Subtitle 2"/>
          <p:cNvSpPr>
            <a:spLocks noGrp="1"/>
          </p:cNvSpPr>
          <p:nvPr>
            <p:ph type="subTitle" idx="1"/>
          </p:nvPr>
        </p:nvSpPr>
        <p:spPr>
          <a:xfrm>
            <a:off x="722313" y="3684588"/>
            <a:ext cx="7850187" cy="1816100"/>
          </a:xfrm>
        </p:spPr>
        <p:txBody>
          <a:bodyPr/>
          <a:lstStyle/>
          <a:p>
            <a:pPr marR="0" eaLnBrk="1" hangingPunct="1"/>
            <a:r>
              <a:rPr lang="en-US" dirty="0" smtClean="0">
                <a:cs typeface="Browallia New" pitchFamily="34" charset="-34"/>
              </a:rPr>
              <a:t>By Arthur </a:t>
            </a:r>
            <a:r>
              <a:rPr lang="en-US" dirty="0" err="1" smtClean="0">
                <a:cs typeface="Browallia New" pitchFamily="34" charset="-34"/>
              </a:rPr>
              <a:t>Dryver</a:t>
            </a:r>
            <a:r>
              <a:rPr lang="en-US" dirty="0" smtClean="0">
                <a:cs typeface="Browallia New" pitchFamily="34" charset="-34"/>
              </a:rPr>
              <a:t>,</a:t>
            </a:r>
            <a:r>
              <a:rPr lang="en-US" sz="2800" baseline="30000" dirty="0" smtClean="0">
                <a:cs typeface="Browallia New" pitchFamily="34" charset="-34"/>
              </a:rPr>
              <a:t> </a:t>
            </a:r>
            <a:r>
              <a:rPr lang="en-US" dirty="0" smtClean="0">
                <a:cs typeface="Browallia New" pitchFamily="34" charset="-34"/>
              </a:rPr>
              <a:t>PhD</a:t>
            </a:r>
            <a:r>
              <a:rPr lang="en-US" sz="2800" baseline="30000" dirty="0" smtClean="0">
                <a:cs typeface="Browallia New" pitchFamily="34" charset="-34"/>
              </a:rPr>
              <a:t>1</a:t>
            </a:r>
            <a:endParaRPr lang="en-US" dirty="0" smtClean="0">
              <a:cs typeface="Browallia New" pitchFamily="34" charset="-34"/>
            </a:endParaRPr>
          </a:p>
        </p:txBody>
      </p:sp>
      <p:sp>
        <p:nvSpPr>
          <p:cNvPr id="6" name="TextBox 4"/>
          <p:cNvSpPr txBox="1">
            <a:spLocks noChangeArrowheads="1"/>
          </p:cNvSpPr>
          <p:nvPr/>
        </p:nvSpPr>
        <p:spPr bwMode="auto">
          <a:xfrm>
            <a:off x="2071688" y="5857892"/>
            <a:ext cx="6929468" cy="646331"/>
          </a:xfrm>
          <a:prstGeom prst="rect">
            <a:avLst/>
          </a:prstGeom>
          <a:noFill/>
          <a:ln w="9525">
            <a:noFill/>
            <a:miter lim="800000"/>
            <a:headEnd/>
            <a:tailEnd/>
          </a:ln>
        </p:spPr>
        <p:txBody>
          <a:bodyPr wrap="square">
            <a:spAutoFit/>
          </a:bodyPr>
          <a:lstStyle/>
          <a:p>
            <a:r>
              <a:rPr lang="en-US" sz="1800" baseline="30000" dirty="0"/>
              <a:t>1</a:t>
            </a:r>
            <a:r>
              <a:rPr lang="en-US" sz="1800" dirty="0"/>
              <a:t>Graduate School of Business Administration, </a:t>
            </a:r>
            <a:r>
              <a:rPr lang="en-US" sz="1800" dirty="0" smtClean="0"/>
              <a:t>NIDA</a:t>
            </a:r>
          </a:p>
          <a:p>
            <a:r>
              <a:rPr lang="en-US" sz="1800" dirty="0" smtClean="0"/>
              <a:t>Email: </a:t>
            </a:r>
            <a:r>
              <a:rPr lang="en-US" sz="1800" dirty="0" smtClean="0">
                <a:hlinkClick r:id="rId2"/>
              </a:rPr>
              <a:t>dryver@gmail.com</a:t>
            </a:r>
            <a:r>
              <a:rPr lang="en-US" sz="1800" dirty="0" smtClean="0"/>
              <a:t>  URL: </a:t>
            </a:r>
            <a:r>
              <a:rPr lang="en-US" sz="1800" dirty="0" smtClean="0">
                <a:hlinkClick r:id="rId3"/>
              </a:rPr>
              <a:t>www.LearnViaWeb.com</a:t>
            </a:r>
            <a:endParaRPr lang="en-US" sz="1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704850"/>
            <a:ext cx="8229600" cy="1143000"/>
          </a:xfrm>
        </p:spPr>
        <p:txBody>
          <a:bodyPr/>
          <a:lstStyle/>
          <a:p>
            <a:r>
              <a:rPr lang="en-US" dirty="0" smtClean="0"/>
              <a:t>My Background – High Level</a:t>
            </a:r>
            <a:endParaRPr lang="en-US" dirty="0"/>
          </a:p>
        </p:txBody>
      </p:sp>
      <p:sp>
        <p:nvSpPr>
          <p:cNvPr id="5" name="Content Placeholder 2"/>
          <p:cNvSpPr>
            <a:spLocks noGrp="1"/>
          </p:cNvSpPr>
          <p:nvPr>
            <p:ph idx="1"/>
          </p:nvPr>
        </p:nvSpPr>
        <p:spPr>
          <a:xfrm>
            <a:off x="457200" y="1935163"/>
            <a:ext cx="8229600" cy="4389437"/>
          </a:xfrm>
        </p:spPr>
        <p:txBody>
          <a:bodyPr>
            <a:normAutofit fontScale="92500" lnSpcReduction="20000"/>
          </a:bodyPr>
          <a:lstStyle/>
          <a:p>
            <a:r>
              <a:rPr lang="en-US" dirty="0" smtClean="0"/>
              <a:t>Presently teaching within the School of Business Administration at NIDA, Bangkok Thailand (Been teaching there over 9- years)</a:t>
            </a:r>
          </a:p>
          <a:p>
            <a:endParaRPr lang="en-US" dirty="0" smtClean="0"/>
          </a:p>
          <a:p>
            <a:r>
              <a:rPr lang="en-US" dirty="0" smtClean="0"/>
              <a:t>Worked in consulting in America for 4 years – first firm worked for was </a:t>
            </a:r>
            <a:r>
              <a:rPr lang="en-US" dirty="0" err="1" smtClean="0"/>
              <a:t>PriceWaterhouseCoopers</a:t>
            </a:r>
            <a:endParaRPr lang="en-US" dirty="0" smtClean="0"/>
          </a:p>
          <a:p>
            <a:pPr lvl="1"/>
            <a:r>
              <a:rPr lang="en-US" dirty="0" smtClean="0"/>
              <a:t>Representative Companies consulted for:</a:t>
            </a:r>
          </a:p>
          <a:p>
            <a:pPr lvl="2"/>
            <a:r>
              <a:rPr lang="en-US" sz="1700" dirty="0" smtClean="0"/>
              <a:t>General Electric, </a:t>
            </a:r>
            <a:r>
              <a:rPr lang="en-US" sz="1700" dirty="0" err="1" smtClean="0"/>
              <a:t>JCPenney</a:t>
            </a:r>
            <a:r>
              <a:rPr lang="en-US" sz="1700" dirty="0" smtClean="0"/>
              <a:t>, United States Postal Services, many more …</a:t>
            </a:r>
          </a:p>
          <a:p>
            <a:endParaRPr lang="en-US" dirty="0" smtClean="0"/>
          </a:p>
          <a:p>
            <a:r>
              <a:rPr lang="en-US" dirty="0" smtClean="0"/>
              <a:t>Ph.D. in Statistics from Pennsylvania State University</a:t>
            </a:r>
          </a:p>
          <a:p>
            <a:pPr lvl="1"/>
            <a:endParaRPr lang="en-US" dirty="0" smtClean="0"/>
          </a:p>
          <a:p>
            <a:r>
              <a:rPr lang="en-US" dirty="0" smtClean="0"/>
              <a:t>Undergraduate at Rice University, TX</a:t>
            </a:r>
          </a:p>
          <a:p>
            <a:pPr lvl="1"/>
            <a:r>
              <a:rPr lang="en-US" dirty="0" smtClean="0"/>
              <a:t>B.A. in Mathematical Sciences/Statistics</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Classes Taught</a:t>
            </a:r>
            <a:endParaRPr lang="en-US" dirty="0"/>
          </a:p>
        </p:txBody>
      </p:sp>
      <p:sp>
        <p:nvSpPr>
          <p:cNvPr id="3" name="Content Placeholder 2"/>
          <p:cNvSpPr>
            <a:spLocks noGrp="1"/>
          </p:cNvSpPr>
          <p:nvPr>
            <p:ph idx="1"/>
          </p:nvPr>
        </p:nvSpPr>
        <p:spPr/>
        <p:txBody>
          <a:bodyPr>
            <a:normAutofit lnSpcReduction="10000"/>
          </a:bodyPr>
          <a:lstStyle/>
          <a:p>
            <a:r>
              <a:rPr lang="en-US" dirty="0" smtClean="0"/>
              <a:t>From basic to advanced statistics for business majors within graduate programs – mainly masters students.</a:t>
            </a:r>
          </a:p>
          <a:p>
            <a:pPr lvl="1"/>
            <a:r>
              <a:rPr lang="en-US" dirty="0" smtClean="0"/>
              <a:t>Mostly basic statistics up to multiple regression.</a:t>
            </a:r>
          </a:p>
          <a:p>
            <a:endParaRPr lang="en-US" dirty="0" smtClean="0"/>
          </a:p>
          <a:p>
            <a:r>
              <a:rPr lang="en-US" dirty="0" smtClean="0"/>
              <a:t>The classes sizes are usually small – about 10-15 students.</a:t>
            </a:r>
          </a:p>
          <a:p>
            <a:endParaRPr lang="en-US" dirty="0" smtClean="0"/>
          </a:p>
          <a:p>
            <a:r>
              <a:rPr lang="en-US" dirty="0" smtClean="0"/>
              <a:t>I expect students to utilize Excel and PPT for presentations and use SPSS for most of the statistical tests.</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0"/>
            <a:ext cx="8610600" cy="1143000"/>
          </a:xfrm>
        </p:spPr>
        <p:txBody>
          <a:bodyPr>
            <a:noAutofit/>
          </a:bodyPr>
          <a:lstStyle/>
          <a:p>
            <a:r>
              <a:rPr lang="en-US" sz="4000" dirty="0" smtClean="0"/>
              <a:t>A large problem: turning data into a story.  This is important in the work force. </a:t>
            </a:r>
            <a:endParaRPr lang="en-US" sz="4000" dirty="0"/>
          </a:p>
        </p:txBody>
      </p:sp>
      <p:pic>
        <p:nvPicPr>
          <p:cNvPr id="1026" name="Picture 2" descr="https://encrypted-tbn3.gstatic.com/images?q=tbn:ANd9GcRU0HGtF6-Is_iULnAs2XL0EqjTVFTtTrnJoy8S9Av3Ot8wSH2j"/>
          <p:cNvPicPr>
            <a:picLocks noChangeAspect="1" noChangeArrowheads="1"/>
          </p:cNvPicPr>
          <p:nvPr/>
        </p:nvPicPr>
        <p:blipFill>
          <a:blip r:embed="rId3"/>
          <a:srcRect/>
          <a:stretch>
            <a:fillRect/>
          </a:stretch>
        </p:blipFill>
        <p:spPr bwMode="auto">
          <a:xfrm>
            <a:off x="76200" y="2362200"/>
            <a:ext cx="2266950" cy="2019301"/>
          </a:xfrm>
          <a:prstGeom prst="rect">
            <a:avLst/>
          </a:prstGeom>
          <a:noFill/>
        </p:spPr>
      </p:pic>
      <p:pic>
        <p:nvPicPr>
          <p:cNvPr id="1028" name="Picture 4" descr="https://encrypted-tbn1.gstatic.com/images?q=tbn:ANd9GcSgJtfhXkCPpxGtVrSLRIUwMjqMYzuR0tPlrBmRvyI-miR4h6Vd"/>
          <p:cNvPicPr>
            <a:picLocks noChangeAspect="1" noChangeArrowheads="1"/>
          </p:cNvPicPr>
          <p:nvPr/>
        </p:nvPicPr>
        <p:blipFill>
          <a:blip r:embed="rId4"/>
          <a:srcRect/>
          <a:stretch>
            <a:fillRect/>
          </a:stretch>
        </p:blipFill>
        <p:spPr bwMode="auto">
          <a:xfrm>
            <a:off x="3295650" y="2362200"/>
            <a:ext cx="2266950" cy="2009776"/>
          </a:xfrm>
          <a:prstGeom prst="rect">
            <a:avLst/>
          </a:prstGeom>
          <a:noFill/>
        </p:spPr>
      </p:pic>
      <p:sp>
        <p:nvSpPr>
          <p:cNvPr id="6" name="Notched Right Arrow 5"/>
          <p:cNvSpPr/>
          <p:nvPr/>
        </p:nvSpPr>
        <p:spPr>
          <a:xfrm>
            <a:off x="2438400" y="3200400"/>
            <a:ext cx="762000" cy="53340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5715000" y="2895600"/>
            <a:ext cx="990600" cy="99060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1200" dirty="0" smtClean="0">
                <a:solidFill>
                  <a:srgbClr val="FF0000"/>
                </a:solidFill>
              </a:rPr>
              <a:t>Missing a link</a:t>
            </a:r>
          </a:p>
        </p:txBody>
      </p:sp>
      <p:sp>
        <p:nvSpPr>
          <p:cNvPr id="13" name="Rectangular Callout 12"/>
          <p:cNvSpPr/>
          <p:nvPr/>
        </p:nvSpPr>
        <p:spPr>
          <a:xfrm>
            <a:off x="3200400" y="5486400"/>
            <a:ext cx="2971800" cy="1069848"/>
          </a:xfrm>
          <a:prstGeom prst="wedgeRectCallout">
            <a:avLst>
              <a:gd name="adj1" fmla="val 49091"/>
              <a:gd name="adj2" fmla="val -20884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Unfortunately, there is usually a big disconnect between the graphs presented and the recommendations.  Partly due to misinterpretation of the graphs.</a:t>
            </a:r>
            <a:endParaRPr lang="en-US" sz="1200" dirty="0"/>
          </a:p>
        </p:txBody>
      </p:sp>
      <p:pic>
        <p:nvPicPr>
          <p:cNvPr id="1034" name="Picture 10" descr="https://encrypted-tbn3.gstatic.com/images?q=tbn:ANd9GcRyLh0Yf_CLZEuVkhnqoaFW9tQuCeDGWgu3tP2CD8pXXXL-KrYd"/>
          <p:cNvPicPr>
            <a:picLocks noChangeAspect="1" noChangeArrowheads="1"/>
          </p:cNvPicPr>
          <p:nvPr/>
        </p:nvPicPr>
        <p:blipFill>
          <a:blip r:embed="rId5"/>
          <a:srcRect/>
          <a:stretch>
            <a:fillRect/>
          </a:stretch>
        </p:blipFill>
        <p:spPr bwMode="auto">
          <a:xfrm>
            <a:off x="6799323" y="2667000"/>
            <a:ext cx="2192277" cy="15240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Autofit/>
          </a:bodyPr>
          <a:lstStyle/>
          <a:p>
            <a:r>
              <a:rPr lang="en-US" sz="3200" dirty="0" smtClean="0"/>
              <a:t>The importance of understanding joint probability versus conditional probability</a:t>
            </a:r>
            <a:endParaRPr lang="en-US" sz="2800" dirty="0"/>
          </a:p>
        </p:txBody>
      </p:sp>
      <p:sp>
        <p:nvSpPr>
          <p:cNvPr id="3" name="Content Placeholder 2"/>
          <p:cNvSpPr>
            <a:spLocks noGrp="1"/>
          </p:cNvSpPr>
          <p:nvPr>
            <p:ph idx="1"/>
          </p:nvPr>
        </p:nvSpPr>
        <p:spPr>
          <a:xfrm>
            <a:off x="457200" y="1066800"/>
            <a:ext cx="8229600" cy="5257800"/>
          </a:xfrm>
        </p:spPr>
        <p:txBody>
          <a:bodyPr>
            <a:normAutofit/>
          </a:bodyPr>
          <a:lstStyle/>
          <a:p>
            <a:r>
              <a:rPr lang="en-US" sz="1400" dirty="0" smtClean="0"/>
              <a:t>You are with the marketing division of your company.  The platinum package is the most profitable.  You are investigating the relationship between where your customers live and what package they buy.  You are also investigating the relationship between age category and package purchased.  Using the graphs below choose </a:t>
            </a:r>
            <a:r>
              <a:rPr lang="en-US" sz="1400" b="1" dirty="0" smtClean="0"/>
              <a:t>your strategy to sell the platinum package</a:t>
            </a:r>
            <a:r>
              <a:rPr lang="en-US" sz="1400" dirty="0" smtClean="0"/>
              <a:t> and reason. </a:t>
            </a:r>
          </a:p>
          <a:p>
            <a:endParaRPr lang="en-US" sz="1400" dirty="0" smtClean="0"/>
          </a:p>
          <a:p>
            <a:endParaRPr lang="en-US" sz="1400" dirty="0" smtClean="0"/>
          </a:p>
          <a:p>
            <a:endParaRPr lang="en-US" sz="1400" dirty="0" smtClean="0"/>
          </a:p>
          <a:p>
            <a:endParaRPr lang="en-US" sz="1400" dirty="0" smtClean="0"/>
          </a:p>
          <a:p>
            <a:endParaRPr lang="en-US" sz="1400" dirty="0" smtClean="0"/>
          </a:p>
          <a:p>
            <a:endParaRPr lang="en-US" sz="1400" dirty="0" smtClean="0"/>
          </a:p>
          <a:p>
            <a:endParaRPr lang="en-US" sz="1600" dirty="0" smtClean="0"/>
          </a:p>
          <a:p>
            <a:endParaRPr lang="en-US" sz="1600" dirty="0" smtClean="0"/>
          </a:p>
          <a:p>
            <a:r>
              <a:rPr lang="en-US" sz="1600" b="1" dirty="0" smtClean="0"/>
              <a:t>Circle one of the following:</a:t>
            </a:r>
            <a:endParaRPr lang="en-US" sz="1600" dirty="0" smtClean="0"/>
          </a:p>
          <a:p>
            <a:pPr marL="708660" lvl="1" indent="-342900">
              <a:buFont typeface="+mj-lt"/>
              <a:buAutoNum type="alphaUcPeriod"/>
            </a:pPr>
            <a:r>
              <a:rPr lang="en-US" sz="1400" dirty="0" smtClean="0"/>
              <a:t>Knowing age and location </a:t>
            </a:r>
            <a:r>
              <a:rPr lang="en-US" sz="1400" b="1" dirty="0" smtClean="0"/>
              <a:t>doesn't help</a:t>
            </a:r>
            <a:r>
              <a:rPr lang="en-US" sz="1400" dirty="0" smtClean="0"/>
              <a:t> determine if they will buy the platinum package or not. </a:t>
            </a:r>
          </a:p>
          <a:p>
            <a:pPr marL="708660" lvl="1" indent="-342900">
              <a:buFont typeface="+mj-lt"/>
              <a:buAutoNum type="alphaUcPeriod"/>
            </a:pPr>
            <a:r>
              <a:rPr lang="en-US" sz="1400" dirty="0" smtClean="0"/>
              <a:t>Focus your marketing on </a:t>
            </a:r>
            <a:r>
              <a:rPr lang="en-US" sz="1400" b="1" dirty="0" smtClean="0"/>
              <a:t>downtown Bangkok</a:t>
            </a:r>
            <a:r>
              <a:rPr lang="en-US" sz="1400" dirty="0" smtClean="0"/>
              <a:t> because they are the groups most likely to purchase the platinum package.</a:t>
            </a:r>
          </a:p>
          <a:p>
            <a:pPr marL="708660" lvl="1" indent="-342900">
              <a:buFont typeface="+mj-lt"/>
              <a:buAutoNum type="alphaUcPeriod"/>
            </a:pPr>
            <a:r>
              <a:rPr lang="en-US" sz="1400" dirty="0" smtClean="0"/>
              <a:t>Focus your marketing on </a:t>
            </a:r>
            <a:r>
              <a:rPr lang="en-US" sz="1400" b="1" dirty="0" smtClean="0"/>
              <a:t>newly working</a:t>
            </a:r>
            <a:r>
              <a:rPr lang="en-US" sz="1400" dirty="0" smtClean="0"/>
              <a:t> because they are the groups most likely to purchase the platinum package.</a:t>
            </a:r>
          </a:p>
          <a:p>
            <a:pPr marL="708660" lvl="1" indent="-342900">
              <a:buFont typeface="+mj-lt"/>
              <a:buAutoNum type="alphaUcPeriod"/>
            </a:pPr>
            <a:r>
              <a:rPr lang="en-US" sz="1400" dirty="0" smtClean="0"/>
              <a:t>Focus your marketing on </a:t>
            </a:r>
            <a:r>
              <a:rPr lang="en-US" sz="1400" b="1" dirty="0" smtClean="0"/>
              <a:t>downtown Bangkok and newly working</a:t>
            </a:r>
            <a:r>
              <a:rPr lang="en-US" sz="1400" dirty="0" smtClean="0"/>
              <a:t> because those two groups combined comprise the largest group most likely to purchase the platinum package.</a:t>
            </a:r>
          </a:p>
          <a:p>
            <a:endParaRPr lang="en-US" sz="1600" dirty="0" smtClean="0"/>
          </a:p>
          <a:p>
            <a:endParaRPr lang="en-US" dirty="0"/>
          </a:p>
        </p:txBody>
      </p:sp>
      <p:pic>
        <p:nvPicPr>
          <p:cNvPr id="4" name="Picture 3"/>
          <p:cNvPicPr/>
          <p:nvPr/>
        </p:nvPicPr>
        <p:blipFill>
          <a:blip r:embed="rId2"/>
          <a:srcRect/>
          <a:stretch>
            <a:fillRect/>
          </a:stretch>
        </p:blipFill>
        <p:spPr bwMode="auto">
          <a:xfrm>
            <a:off x="1066800" y="2095500"/>
            <a:ext cx="6268872" cy="2019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Autofit/>
          </a:bodyPr>
          <a:lstStyle/>
          <a:p>
            <a:r>
              <a:rPr lang="en-US" sz="3200" dirty="0" smtClean="0"/>
              <a:t>The importance of understanding joint probability versus conditional probability</a:t>
            </a:r>
            <a:endParaRPr lang="en-US" sz="2800" dirty="0"/>
          </a:p>
        </p:txBody>
      </p:sp>
      <p:sp>
        <p:nvSpPr>
          <p:cNvPr id="3" name="Content Placeholder 2"/>
          <p:cNvSpPr>
            <a:spLocks noGrp="1"/>
          </p:cNvSpPr>
          <p:nvPr>
            <p:ph idx="1"/>
          </p:nvPr>
        </p:nvSpPr>
        <p:spPr>
          <a:xfrm>
            <a:off x="457200" y="1066800"/>
            <a:ext cx="8229600" cy="5257800"/>
          </a:xfrm>
        </p:spPr>
        <p:txBody>
          <a:bodyPr>
            <a:normAutofit/>
          </a:bodyPr>
          <a:lstStyle/>
          <a:p>
            <a:pPr marL="708660" lvl="1" indent="-342900">
              <a:buNone/>
            </a:pPr>
            <a:endParaRPr lang="en-US" sz="1400" dirty="0" smtClean="0"/>
          </a:p>
          <a:p>
            <a:pPr marL="708660" lvl="1" indent="-342900">
              <a:buFont typeface="+mj-lt"/>
              <a:buAutoNum type="alphaUcPeriod"/>
            </a:pPr>
            <a:r>
              <a:rPr lang="en-US" sz="1400" dirty="0" smtClean="0"/>
              <a:t>Correct Answer: </a:t>
            </a:r>
            <a:r>
              <a:rPr lang="en-US" sz="1400" dirty="0" smtClean="0">
                <a:solidFill>
                  <a:srgbClr val="FF0000"/>
                </a:solidFill>
              </a:rPr>
              <a:t>Knowing age and location </a:t>
            </a:r>
            <a:r>
              <a:rPr lang="en-US" sz="1400" b="1" dirty="0" smtClean="0">
                <a:solidFill>
                  <a:srgbClr val="FF0000"/>
                </a:solidFill>
              </a:rPr>
              <a:t>doesn't help</a:t>
            </a:r>
            <a:r>
              <a:rPr lang="en-US" sz="1400" dirty="0" smtClean="0">
                <a:solidFill>
                  <a:srgbClr val="FF0000"/>
                </a:solidFill>
              </a:rPr>
              <a:t> determine if they will buy the platinum package or not.</a:t>
            </a:r>
            <a:r>
              <a:rPr lang="en-US" sz="1400" dirty="0" smtClean="0"/>
              <a:t> </a:t>
            </a:r>
            <a:endParaRPr lang="en-US" sz="1600" dirty="0" smtClean="0"/>
          </a:p>
          <a:p>
            <a:endParaRPr lang="en-US" dirty="0"/>
          </a:p>
        </p:txBody>
      </p:sp>
      <p:pic>
        <p:nvPicPr>
          <p:cNvPr id="5" name="Picture 4"/>
          <p:cNvPicPr/>
          <p:nvPr/>
        </p:nvPicPr>
        <p:blipFill>
          <a:blip r:embed="rId2"/>
          <a:srcRect/>
          <a:stretch>
            <a:fillRect/>
          </a:stretch>
        </p:blipFill>
        <p:spPr bwMode="auto">
          <a:xfrm>
            <a:off x="3352800" y="1751513"/>
            <a:ext cx="3962400" cy="2439487"/>
          </a:xfrm>
          <a:prstGeom prst="rect">
            <a:avLst/>
          </a:prstGeom>
          <a:noFill/>
          <a:ln w="9525">
            <a:noFill/>
            <a:miter lim="800000"/>
            <a:headEnd/>
            <a:tailEnd/>
          </a:ln>
        </p:spPr>
      </p:pic>
      <p:pic>
        <p:nvPicPr>
          <p:cNvPr id="6" name="Picture 5"/>
          <p:cNvPicPr/>
          <p:nvPr/>
        </p:nvPicPr>
        <p:blipFill>
          <a:blip r:embed="rId3"/>
          <a:srcRect/>
          <a:stretch>
            <a:fillRect/>
          </a:stretch>
        </p:blipFill>
        <p:spPr bwMode="auto">
          <a:xfrm>
            <a:off x="1219200" y="4267200"/>
            <a:ext cx="7239000" cy="2352040"/>
          </a:xfrm>
          <a:prstGeom prst="rect">
            <a:avLst/>
          </a:prstGeom>
          <a:noFill/>
          <a:ln w="9525">
            <a:noFill/>
            <a:miter lim="800000"/>
            <a:headEnd/>
            <a:tailEnd/>
          </a:ln>
        </p:spPr>
      </p:pic>
      <p:sp>
        <p:nvSpPr>
          <p:cNvPr id="8" name="Rectangle 7"/>
          <p:cNvSpPr/>
          <p:nvPr/>
        </p:nvSpPr>
        <p:spPr>
          <a:xfrm>
            <a:off x="457200" y="2057400"/>
            <a:ext cx="2286000" cy="1981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Most people can’t differentiate between most prevalent and a relationship when looking at joint probability.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Autofit/>
          </a:bodyPr>
          <a:lstStyle/>
          <a:p>
            <a:r>
              <a:rPr lang="en-US" sz="3200" dirty="0" smtClean="0"/>
              <a:t>The importance of understanding joint probability versus conditional probability</a:t>
            </a:r>
            <a:endParaRPr lang="en-US" sz="2800" dirty="0"/>
          </a:p>
        </p:txBody>
      </p:sp>
      <p:sp>
        <p:nvSpPr>
          <p:cNvPr id="3" name="Content Placeholder 2"/>
          <p:cNvSpPr>
            <a:spLocks noGrp="1"/>
          </p:cNvSpPr>
          <p:nvPr>
            <p:ph idx="1"/>
          </p:nvPr>
        </p:nvSpPr>
        <p:spPr>
          <a:xfrm>
            <a:off x="457200" y="1066800"/>
            <a:ext cx="8229600" cy="5257800"/>
          </a:xfrm>
        </p:spPr>
        <p:txBody>
          <a:bodyPr>
            <a:normAutofit/>
          </a:bodyPr>
          <a:lstStyle/>
          <a:p>
            <a:pPr marL="708660" lvl="1" indent="-342900">
              <a:buNone/>
            </a:pPr>
            <a:endParaRPr lang="en-US" sz="1400" dirty="0" smtClean="0"/>
          </a:p>
          <a:p>
            <a:pPr marL="708660" lvl="1" indent="-342900">
              <a:buFont typeface="+mj-lt"/>
              <a:buAutoNum type="alphaUcPeriod"/>
            </a:pPr>
            <a:r>
              <a:rPr lang="en-US" sz="1400" dirty="0" smtClean="0"/>
              <a:t>Correct Answer: </a:t>
            </a:r>
            <a:r>
              <a:rPr lang="en-US" sz="1400" dirty="0" smtClean="0">
                <a:solidFill>
                  <a:srgbClr val="FF0000"/>
                </a:solidFill>
              </a:rPr>
              <a:t>Knowing age and location </a:t>
            </a:r>
            <a:r>
              <a:rPr lang="en-US" sz="1400" b="1" dirty="0" smtClean="0">
                <a:solidFill>
                  <a:srgbClr val="FF0000"/>
                </a:solidFill>
              </a:rPr>
              <a:t>doesn't help</a:t>
            </a:r>
            <a:r>
              <a:rPr lang="en-US" sz="1400" dirty="0" smtClean="0">
                <a:solidFill>
                  <a:srgbClr val="FF0000"/>
                </a:solidFill>
              </a:rPr>
              <a:t> determine if they will buy the platinum package or not.</a:t>
            </a:r>
            <a:r>
              <a:rPr lang="en-US" sz="1400" dirty="0" smtClean="0"/>
              <a:t> </a:t>
            </a:r>
            <a:endParaRPr lang="en-US" sz="1600" dirty="0" smtClean="0"/>
          </a:p>
          <a:p>
            <a:endParaRPr lang="en-US" dirty="0"/>
          </a:p>
        </p:txBody>
      </p:sp>
      <p:pic>
        <p:nvPicPr>
          <p:cNvPr id="7" name="Picture 6"/>
          <p:cNvPicPr/>
          <p:nvPr/>
        </p:nvPicPr>
        <p:blipFill>
          <a:blip r:embed="rId2"/>
          <a:srcRect/>
          <a:stretch>
            <a:fillRect/>
          </a:stretch>
        </p:blipFill>
        <p:spPr bwMode="auto">
          <a:xfrm>
            <a:off x="1219200" y="1981200"/>
            <a:ext cx="4054968" cy="2441050"/>
          </a:xfrm>
          <a:prstGeom prst="rect">
            <a:avLst/>
          </a:prstGeom>
          <a:noFill/>
        </p:spPr>
      </p:pic>
      <p:sp>
        <p:nvSpPr>
          <p:cNvPr id="8" name="Rectangle 7"/>
          <p:cNvSpPr/>
          <p:nvPr/>
        </p:nvSpPr>
        <p:spPr>
          <a:xfrm>
            <a:off x="1219200" y="4724400"/>
            <a:ext cx="4572000" cy="923330"/>
          </a:xfrm>
          <a:prstGeom prst="rect">
            <a:avLst/>
          </a:prstGeom>
        </p:spPr>
        <p:txBody>
          <a:bodyPr>
            <a:spAutoFit/>
          </a:bodyPr>
          <a:lstStyle/>
          <a:p>
            <a:r>
              <a:rPr lang="en-US" b="1" dirty="0" smtClean="0">
                <a:latin typeface="+mj-lt"/>
              </a:rPr>
              <a:t>The survey responses, "A" is the correct answer.  80 students from undergraduate business class.</a:t>
            </a:r>
            <a:endParaRPr lang="en-US" b="1" dirty="0">
              <a:latin typeface="+mj-lt"/>
            </a:endParaRPr>
          </a:p>
        </p:txBody>
      </p:sp>
      <p:sp>
        <p:nvSpPr>
          <p:cNvPr id="6" name="Rectangular Callout 5"/>
          <p:cNvSpPr/>
          <p:nvPr/>
        </p:nvSpPr>
        <p:spPr>
          <a:xfrm>
            <a:off x="6172200" y="2057400"/>
            <a:ext cx="2286000" cy="1905000"/>
          </a:xfrm>
          <a:prstGeom prst="wedgeRectCallout">
            <a:avLst>
              <a:gd name="adj1" fmla="val -99217"/>
              <a:gd name="adj2" fmla="val 1814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If people can’t interpret graphs correctly then they can’t create accurate stories with action plans that follow from the data correctly.</a:t>
            </a:r>
            <a:endParaRPr lang="en-US"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As the saying goes: “You can’t judge a book by its cover.”</a:t>
            </a:r>
          </a:p>
          <a:p>
            <a:pPr lvl="1"/>
            <a:r>
              <a:rPr lang="en-US" dirty="0" smtClean="0"/>
              <a:t>What would one do if he/she couldn’t read</a:t>
            </a:r>
          </a:p>
          <a:p>
            <a:pPr lvl="1"/>
            <a:endParaRPr lang="en-US" dirty="0" smtClean="0"/>
          </a:p>
          <a:p>
            <a:r>
              <a:rPr lang="en-US" dirty="0" smtClean="0"/>
              <a:t>Thus ultimately it is very important to at least ensure our students can read and interpret graphs properly.</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598</TotalTime>
  <Words>462</Words>
  <Application>Microsoft Office PowerPoint</Application>
  <PresentationFormat>On-screen Show (4:3)</PresentationFormat>
  <Paragraphs>55</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Flow</vt:lpstr>
      <vt:lpstr>Creating a story and a logical action plan from raw data</vt:lpstr>
      <vt:lpstr>My Background – High Level</vt:lpstr>
      <vt:lpstr>Classes Taught</vt:lpstr>
      <vt:lpstr>A large problem: turning data into a story.  This is important in the work force. </vt:lpstr>
      <vt:lpstr>The importance of understanding joint probability versus conditional probability</vt:lpstr>
      <vt:lpstr>The importance of understanding joint probability versus conditional probability</vt:lpstr>
      <vt:lpstr>The importance of understanding joint probability versus conditional probability</vt:lpstr>
      <vt:lpstr>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importance of understanding joint versus conditional probability</dc:title>
  <dc:creator>adssd</dc:creator>
  <cp:lastModifiedBy>adssd</cp:lastModifiedBy>
  <cp:revision>54</cp:revision>
  <dcterms:created xsi:type="dcterms:W3CDTF">2013-05-28T15:30:35Z</dcterms:created>
  <dcterms:modified xsi:type="dcterms:W3CDTF">2013-05-31T16:19:48Z</dcterms:modified>
</cp:coreProperties>
</file>