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2"/>
  </p:notesMasterIdLst>
  <p:sldIdLst>
    <p:sldId id="256" r:id="rId2"/>
    <p:sldId id="444" r:id="rId3"/>
    <p:sldId id="298" r:id="rId4"/>
    <p:sldId id="414" r:id="rId5"/>
    <p:sldId id="344" r:id="rId6"/>
    <p:sldId id="415" r:id="rId7"/>
    <p:sldId id="345" r:id="rId8"/>
    <p:sldId id="346" r:id="rId9"/>
    <p:sldId id="347" r:id="rId10"/>
    <p:sldId id="348" r:id="rId11"/>
    <p:sldId id="349" r:id="rId12"/>
    <p:sldId id="350" r:id="rId13"/>
    <p:sldId id="351" r:id="rId14"/>
    <p:sldId id="352" r:id="rId15"/>
    <p:sldId id="417" r:id="rId16"/>
    <p:sldId id="424" r:id="rId17"/>
    <p:sldId id="423" r:id="rId18"/>
    <p:sldId id="425" r:id="rId19"/>
    <p:sldId id="373" r:id="rId20"/>
    <p:sldId id="374" r:id="rId21"/>
    <p:sldId id="375" r:id="rId22"/>
    <p:sldId id="376" r:id="rId23"/>
    <p:sldId id="377" r:id="rId24"/>
    <p:sldId id="378" r:id="rId25"/>
    <p:sldId id="379" r:id="rId26"/>
    <p:sldId id="380" r:id="rId27"/>
    <p:sldId id="427" r:id="rId28"/>
    <p:sldId id="428" r:id="rId29"/>
    <p:sldId id="429" r:id="rId30"/>
    <p:sldId id="439" r:id="rId31"/>
    <p:sldId id="430" r:id="rId32"/>
    <p:sldId id="431" r:id="rId33"/>
    <p:sldId id="433" r:id="rId34"/>
    <p:sldId id="434" r:id="rId35"/>
    <p:sldId id="435" r:id="rId36"/>
    <p:sldId id="436" r:id="rId37"/>
    <p:sldId id="432" r:id="rId38"/>
    <p:sldId id="437" r:id="rId39"/>
    <p:sldId id="438" r:id="rId40"/>
    <p:sldId id="381" r:id="rId41"/>
    <p:sldId id="372" r:id="rId42"/>
    <p:sldId id="370" r:id="rId43"/>
    <p:sldId id="371" r:id="rId44"/>
    <p:sldId id="353" r:id="rId45"/>
    <p:sldId id="354" r:id="rId46"/>
    <p:sldId id="383" r:id="rId47"/>
    <p:sldId id="418" r:id="rId48"/>
    <p:sldId id="384" r:id="rId49"/>
    <p:sldId id="421" r:id="rId50"/>
    <p:sldId id="385" r:id="rId51"/>
    <p:sldId id="386" r:id="rId52"/>
    <p:sldId id="387" r:id="rId53"/>
    <p:sldId id="388" r:id="rId54"/>
    <p:sldId id="389" r:id="rId55"/>
    <p:sldId id="390" r:id="rId56"/>
    <p:sldId id="391" r:id="rId57"/>
    <p:sldId id="392" r:id="rId58"/>
    <p:sldId id="440" r:id="rId59"/>
    <p:sldId id="395" r:id="rId60"/>
    <p:sldId id="304" r:id="rId61"/>
    <p:sldId id="305" r:id="rId62"/>
    <p:sldId id="306" r:id="rId63"/>
    <p:sldId id="307" r:id="rId64"/>
    <p:sldId id="442" r:id="rId65"/>
    <p:sldId id="441" r:id="rId66"/>
    <p:sldId id="308" r:id="rId67"/>
    <p:sldId id="309" r:id="rId68"/>
    <p:sldId id="310" r:id="rId69"/>
    <p:sldId id="311" r:id="rId70"/>
    <p:sldId id="312" r:id="rId71"/>
    <p:sldId id="313" r:id="rId72"/>
    <p:sldId id="314" r:id="rId73"/>
    <p:sldId id="315" r:id="rId74"/>
    <p:sldId id="316" r:id="rId75"/>
    <p:sldId id="317" r:id="rId76"/>
    <p:sldId id="318" r:id="rId77"/>
    <p:sldId id="319" r:id="rId78"/>
    <p:sldId id="320" r:id="rId79"/>
    <p:sldId id="321" r:id="rId80"/>
    <p:sldId id="322" r:id="rId81"/>
    <p:sldId id="323" r:id="rId82"/>
    <p:sldId id="324" r:id="rId83"/>
    <p:sldId id="325" r:id="rId84"/>
    <p:sldId id="326" r:id="rId85"/>
    <p:sldId id="327" r:id="rId86"/>
    <p:sldId id="328" r:id="rId87"/>
    <p:sldId id="329" r:id="rId88"/>
    <p:sldId id="443" r:id="rId89"/>
    <p:sldId id="446" r:id="rId90"/>
    <p:sldId id="445"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721" autoAdjust="0"/>
    <p:restoredTop sz="94660"/>
  </p:normalViewPr>
  <p:slideViewPr>
    <p:cSldViewPr>
      <p:cViewPr>
        <p:scale>
          <a:sx n="71" d="100"/>
          <a:sy n="71" d="100"/>
        </p:scale>
        <p:origin x="-864" y="-7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6" Type="http://schemas.openxmlformats.org/officeDocument/2006/relationships/image" Target="../media/image62.wmf"/><Relationship Id="rId5" Type="http://schemas.openxmlformats.org/officeDocument/2006/relationships/image" Target="../media/image61.wmf"/><Relationship Id="rId4" Type="http://schemas.openxmlformats.org/officeDocument/2006/relationships/image" Target="../media/image6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e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75.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76.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7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9.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78.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9.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80.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8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82.e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84.emf"/><Relationship Id="rId1" Type="http://schemas.openxmlformats.org/officeDocument/2006/relationships/image" Target="../media/image83.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8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wmf"/><Relationship Id="rId1" Type="http://schemas.openxmlformats.org/officeDocument/2006/relationships/image" Target="../media/image5.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e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5.wmf"/><Relationship Id="rId5" Type="http://schemas.openxmlformats.org/officeDocument/2006/relationships/image" Target="../media/image15.wmf"/><Relationship Id="rId4"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5.wmf"/><Relationship Id="rId4"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10" Type="http://schemas.openxmlformats.org/officeDocument/2006/relationships/image" Target="../media/image31.wmf"/><Relationship Id="rId4" Type="http://schemas.openxmlformats.org/officeDocument/2006/relationships/image" Target="../media/image25.wmf"/><Relationship Id="rId9"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E5650-BF57-4319-83C3-FCDF209A61FB}" type="datetimeFigureOut">
              <a:rPr lang="en-US" smtClean="0"/>
              <a:pPr/>
              <a:t>1/18/2014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80899-75C5-4420-8473-4D930D099037}" type="slidenum">
              <a:rPr lang="en-US" smtClean="0"/>
              <a:pPr/>
              <a:t>‹#›</a:t>
            </a:fld>
            <a:endParaRPr lang="en-US"/>
          </a:p>
        </p:txBody>
      </p:sp>
    </p:spTree>
    <p:extLst>
      <p:ext uri="{BB962C8B-B14F-4D97-AF65-F5344CB8AC3E}">
        <p14:creationId xmlns:p14="http://schemas.microsoft.com/office/powerpoint/2010/main" xmlns="" val="1014438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C57373-338B-40A9-83E9-F6B9A63C28F4}" type="datetimeFigureOut">
              <a:rPr lang="en-US" smtClean="0"/>
              <a:pPr/>
              <a:t>1/18/2014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B3A5DC4-F951-4136-A180-21740AEF59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57373-338B-40A9-83E9-F6B9A63C28F4}"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57373-338B-40A9-83E9-F6B9A63C28F4}"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th-TH"/>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Rectangle 2"/>
          <p:cNvSpPr>
            <a:spLocks noGrp="1" noChangeArrowheads="1"/>
          </p:cNvSpPr>
          <p:nvPr>
            <p:ph type="ftr" sz="quarter" idx="10"/>
          </p:nvPr>
        </p:nvSpPr>
        <p:spPr>
          <a:ln/>
        </p:spPr>
        <p:txBody>
          <a:bodyPr/>
          <a:lstStyle>
            <a:lvl1pPr>
              <a:defRPr/>
            </a:lvl1pPr>
          </a:lstStyle>
          <a:p>
            <a:pPr>
              <a:defRPr/>
            </a:pPr>
            <a:endParaRPr lang="th-TH"/>
          </a:p>
        </p:txBody>
      </p:sp>
      <p:sp>
        <p:nvSpPr>
          <p:cNvPr id="7" name="Rectangle 3"/>
          <p:cNvSpPr>
            <a:spLocks noGrp="1" noChangeArrowheads="1"/>
          </p:cNvSpPr>
          <p:nvPr>
            <p:ph type="sldNum" sz="quarter" idx="11"/>
          </p:nvPr>
        </p:nvSpPr>
        <p:spPr>
          <a:ln/>
        </p:spPr>
        <p:txBody>
          <a:bodyPr/>
          <a:lstStyle>
            <a:lvl1pPr>
              <a:defRPr/>
            </a:lvl1pPr>
          </a:lstStyle>
          <a:p>
            <a:pPr>
              <a:defRPr/>
            </a:pPr>
            <a:fld id="{4119F8DC-DFA4-4729-9745-ACE5EC10B3B1}" type="slidenum">
              <a:rPr lang="en-US"/>
              <a:pPr>
                <a:defRPr/>
              </a:pPr>
              <a:t>‹#›</a:t>
            </a:fld>
            <a:endParaRPr lang="th-TH"/>
          </a:p>
        </p:txBody>
      </p:sp>
      <p:sp>
        <p:nvSpPr>
          <p:cNvPr id="8" name="Rectangle 16"/>
          <p:cNvSpPr>
            <a:spLocks noGrp="1" noChangeArrowheads="1"/>
          </p:cNvSpPr>
          <p:nvPr>
            <p:ph type="dt" sz="half" idx="12"/>
          </p:nvPr>
        </p:nvSpPr>
        <p:spPr>
          <a:ln/>
        </p:spPr>
        <p:txBody>
          <a:bodyPr/>
          <a:lstStyle>
            <a:lvl1pPr>
              <a:defRPr/>
            </a:lvl1pPr>
          </a:lstStyle>
          <a:p>
            <a:pPr>
              <a:defRPr/>
            </a:pPr>
            <a:endParaRPr lang="th-T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312C56D-12D9-4852-89E1-4D27C7ACEE28}"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th-TH"/>
          </a:p>
        </p:txBody>
      </p:sp>
      <p:sp>
        <p:nvSpPr>
          <p:cNvPr id="6" name="Rectangle 3"/>
          <p:cNvSpPr>
            <a:spLocks noGrp="1" noChangeArrowheads="1"/>
          </p:cNvSpPr>
          <p:nvPr>
            <p:ph type="sldNum" sz="quarter" idx="11"/>
          </p:nvPr>
        </p:nvSpPr>
        <p:spPr>
          <a:ln/>
        </p:spPr>
        <p:txBody>
          <a:bodyPr/>
          <a:lstStyle>
            <a:lvl1pPr>
              <a:defRPr/>
            </a:lvl1pPr>
          </a:lstStyle>
          <a:p>
            <a:pPr>
              <a:defRPr/>
            </a:pPr>
            <a:fld id="{9191DA20-9F75-40EB-B155-F7F280F0C9A4}" type="slidenum">
              <a:rPr lang="en-US"/>
              <a:pPr>
                <a:defRPr/>
              </a:pPr>
              <a:t>‹#›</a:t>
            </a:fld>
            <a:endParaRPr lang="th-TH"/>
          </a:p>
        </p:txBody>
      </p:sp>
      <p:sp>
        <p:nvSpPr>
          <p:cNvPr id="7" name="Rectangle 16"/>
          <p:cNvSpPr>
            <a:spLocks noGrp="1" noChangeArrowheads="1"/>
          </p:cNvSpPr>
          <p:nvPr>
            <p:ph type="dt" sz="half" idx="12"/>
          </p:nvPr>
        </p:nvSpPr>
        <p:spPr>
          <a:ln/>
        </p:spPr>
        <p:txBody>
          <a:bodyPr/>
          <a:lstStyle>
            <a:lvl1pPr>
              <a:defRPr/>
            </a:lvl1pPr>
          </a:lstStyle>
          <a:p>
            <a:pPr>
              <a:defRPr/>
            </a:pPr>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57373-338B-40A9-83E9-F6B9A63C28F4}"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C57373-338B-40A9-83E9-F6B9A63C28F4}" type="datetimeFigureOut">
              <a:rPr lang="en-US" smtClean="0"/>
              <a:pPr/>
              <a:t>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A5DC4-F951-4136-A180-21740AEF59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C57373-338B-40A9-83E9-F6B9A63C28F4}" type="datetimeFigureOut">
              <a:rPr lang="en-US" smtClean="0"/>
              <a:pPr/>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C57373-338B-40A9-83E9-F6B9A63C28F4}" type="datetimeFigureOut">
              <a:rPr lang="en-US" smtClean="0"/>
              <a:pPr/>
              <a:t>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C57373-338B-40A9-83E9-F6B9A63C28F4}" type="datetimeFigureOut">
              <a:rPr lang="en-US" smtClean="0"/>
              <a:pPr/>
              <a:t>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57373-338B-40A9-83E9-F6B9A63C28F4}" type="datetimeFigureOut">
              <a:rPr lang="en-US" smtClean="0"/>
              <a:pPr/>
              <a:t>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C57373-338B-40A9-83E9-F6B9A63C28F4}" type="datetimeFigureOut">
              <a:rPr lang="en-US" smtClean="0"/>
              <a:pPr/>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A5DC4-F951-4136-A180-21740AEF59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C57373-338B-40A9-83E9-F6B9A63C28F4}" type="datetimeFigureOut">
              <a:rPr lang="en-US" smtClean="0"/>
              <a:pPr/>
              <a:t>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B3A5DC4-F951-4136-A180-21740AEF59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C57373-338B-40A9-83E9-F6B9A63C28F4}" type="datetimeFigureOut">
              <a:rPr lang="en-US" smtClean="0"/>
              <a:pPr/>
              <a:t>1/18/2014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3A5DC4-F951-4136-A180-21740AEF59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3" r:id="rId14"/>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ryv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Microsoft_Office_Excel_97-2003_Worksheet4.xls"/><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2.bin"/><Relationship Id="rId4" Type="http://schemas.openxmlformats.org/officeDocument/2006/relationships/oleObject" Target="../embeddings/Microsoft_Office_Excel_97-2003_Worksheet5.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Microsoft_Office_Excel_97-2003_Worksheet6.xls"/><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Microsoft_Office_Excel_97-2003_Worksheet7.xls"/></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Microsoft_Office_Excel_97-2003_Worksheet8.xls"/><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30.bin"/><Relationship Id="rId3" Type="http://schemas.openxmlformats.org/officeDocument/2006/relationships/image" Target="../media/image32.png"/><Relationship Id="rId7" Type="http://schemas.openxmlformats.org/officeDocument/2006/relationships/oleObject" Target="../embeddings/oleObject24.bin"/><Relationship Id="rId12" Type="http://schemas.openxmlformats.org/officeDocument/2006/relationships/oleObject" Target="../embeddings/oleObject29.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23.bin"/><Relationship Id="rId11" Type="http://schemas.openxmlformats.org/officeDocument/2006/relationships/oleObject" Target="../embeddings/oleObject28.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6.xml"/><Relationship Id="rId1" Type="http://schemas.openxmlformats.org/officeDocument/2006/relationships/vmlDrawing" Target="../drawings/vmlDrawing10.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oleObject35.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14.xml"/><Relationship Id="rId1" Type="http://schemas.openxmlformats.org/officeDocument/2006/relationships/vmlDrawing" Target="../drawings/vmlDrawing15.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14.xml"/><Relationship Id="rId1" Type="http://schemas.openxmlformats.org/officeDocument/2006/relationships/vmlDrawing" Target="../drawings/vmlDrawing16.vml"/><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19.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21.v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6.xml"/><Relationship Id="rId1" Type="http://schemas.openxmlformats.org/officeDocument/2006/relationships/vmlDrawing" Target="../drawings/vmlDrawing22.v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6.xml"/><Relationship Id="rId1" Type="http://schemas.openxmlformats.org/officeDocument/2006/relationships/vmlDrawing" Target="../drawings/vmlDrawing23.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6.xml"/><Relationship Id="rId1" Type="http://schemas.openxmlformats.org/officeDocument/2006/relationships/vmlDrawing" Target="../drawings/vmlDrawing24.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oleObject" Target="../embeddings/oleObject63.bin"/><Relationship Id="rId4" Type="http://schemas.openxmlformats.org/officeDocument/2006/relationships/oleObject" Target="../embeddings/oleObject62.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6.xml"/><Relationship Id="rId1" Type="http://schemas.openxmlformats.org/officeDocument/2006/relationships/vmlDrawing" Target="../drawings/vmlDrawing26.vml"/></Relationships>
</file>

<file path=ppt/slides/_rels/slide58.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72.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Microsoft_Office_Excel_97-2003_Worksheet9.xls"/><Relationship Id="rId2" Type="http://schemas.openxmlformats.org/officeDocument/2006/relationships/slideLayout" Target="../slideLayouts/slideLayout6.xml"/><Relationship Id="rId1" Type="http://schemas.openxmlformats.org/officeDocument/2006/relationships/vmlDrawing" Target="../drawings/vmlDrawing27.v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0.xml.rels><?xml version="1.0" encoding="UTF-8" standalone="yes"?>
<Relationships xmlns="http://schemas.openxmlformats.org/package/2006/relationships"><Relationship Id="rId3" Type="http://schemas.openxmlformats.org/officeDocument/2006/relationships/oleObject" Target="../embeddings/Microsoft_Office_Excel_97-2003_Worksheet10.xls"/><Relationship Id="rId2" Type="http://schemas.openxmlformats.org/officeDocument/2006/relationships/slideLayout" Target="../slideLayouts/slideLayout6.xml"/><Relationship Id="rId1" Type="http://schemas.openxmlformats.org/officeDocument/2006/relationships/vmlDrawing" Target="../drawings/vmlDrawing28.vml"/></Relationships>
</file>

<file path=ppt/slides/_rels/slide81.xml.rels><?xml version="1.0" encoding="UTF-8" standalone="yes"?>
<Relationships xmlns="http://schemas.openxmlformats.org/package/2006/relationships"><Relationship Id="rId3" Type="http://schemas.openxmlformats.org/officeDocument/2006/relationships/oleObject" Target="../embeddings/Microsoft_Office_Excel_97-2003_Worksheet11.xl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82.xml.rels><?xml version="1.0" encoding="UTF-8" standalone="yes"?>
<Relationships xmlns="http://schemas.openxmlformats.org/package/2006/relationships"><Relationship Id="rId3" Type="http://schemas.openxmlformats.org/officeDocument/2006/relationships/oleObject" Target="../embeddings/Microsoft_Office_Excel_97-2003_Worksheet12.xls"/><Relationship Id="rId2" Type="http://schemas.openxmlformats.org/officeDocument/2006/relationships/slideLayout" Target="../slideLayouts/slideLayout6.xml"/><Relationship Id="rId1" Type="http://schemas.openxmlformats.org/officeDocument/2006/relationships/vmlDrawing" Target="../drawings/vmlDrawing30.vml"/></Relationships>
</file>

<file path=ppt/slides/_rels/slide83.xml.rels><?xml version="1.0" encoding="UTF-8" standalone="yes"?>
<Relationships xmlns="http://schemas.openxmlformats.org/package/2006/relationships"><Relationship Id="rId3" Type="http://schemas.openxmlformats.org/officeDocument/2006/relationships/oleObject" Target="../embeddings/Microsoft_Office_Excel_97-2003_Worksheet13.xls"/><Relationship Id="rId2" Type="http://schemas.openxmlformats.org/officeDocument/2006/relationships/slideLayout" Target="../slideLayouts/slideLayout6.xml"/><Relationship Id="rId1" Type="http://schemas.openxmlformats.org/officeDocument/2006/relationships/vmlDrawing" Target="../drawings/vmlDrawing31.vml"/></Relationships>
</file>

<file path=ppt/slides/_rels/slide84.xml.rels><?xml version="1.0" encoding="UTF-8" standalone="yes"?>
<Relationships xmlns="http://schemas.openxmlformats.org/package/2006/relationships"><Relationship Id="rId3" Type="http://schemas.openxmlformats.org/officeDocument/2006/relationships/oleObject" Target="../embeddings/Microsoft_Office_Excel_97-2003_Worksheet14.xls"/><Relationship Id="rId2" Type="http://schemas.openxmlformats.org/officeDocument/2006/relationships/slideLayout" Target="../slideLayouts/slideLayout6.xml"/><Relationship Id="rId1" Type="http://schemas.openxmlformats.org/officeDocument/2006/relationships/vmlDrawing" Target="../drawings/vmlDrawing32.vml"/></Relationships>
</file>

<file path=ppt/slides/_rels/slide85.xml.rels><?xml version="1.0" encoding="UTF-8" standalone="yes"?>
<Relationships xmlns="http://schemas.openxmlformats.org/package/2006/relationships"><Relationship Id="rId3" Type="http://schemas.openxmlformats.org/officeDocument/2006/relationships/oleObject" Target="../embeddings/Microsoft_Office_Excel_97-2003_Worksheet15.xls"/><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86.xml.rels><?xml version="1.0" encoding="UTF-8" standalone="yes"?>
<Relationships xmlns="http://schemas.openxmlformats.org/package/2006/relationships"><Relationship Id="rId3" Type="http://schemas.openxmlformats.org/officeDocument/2006/relationships/oleObject" Target="../embeddings/Microsoft_Office_Excel_97-2003_Worksheet16.xls"/><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87.xml.rels><?xml version="1.0" encoding="UTF-8" standalone="yes"?>
<Relationships xmlns="http://schemas.openxmlformats.org/package/2006/relationships"><Relationship Id="rId3" Type="http://schemas.openxmlformats.org/officeDocument/2006/relationships/oleObject" Target="../embeddings/Microsoft_Office_Excel_97-2003_Worksheet17.xls"/><Relationship Id="rId2" Type="http://schemas.openxmlformats.org/officeDocument/2006/relationships/slideLayout" Target="../slideLayouts/slideLayout6.xml"/><Relationship Id="rId1" Type="http://schemas.openxmlformats.org/officeDocument/2006/relationships/vmlDrawing" Target="../drawings/vmlDrawing35.vml"/><Relationship Id="rId4" Type="http://schemas.openxmlformats.org/officeDocument/2006/relationships/oleObject" Target="../embeddings/oleObject65.bin"/></Relationships>
</file>

<file path=ppt/slides/_rels/slide88.xml.rels><?xml version="1.0" encoding="UTF-8" standalone="yes"?>
<Relationships xmlns="http://schemas.openxmlformats.org/package/2006/relationships"><Relationship Id="rId3" Type="http://schemas.openxmlformats.org/officeDocument/2006/relationships/oleObject" Target="../embeddings/Microsoft_Office_Excel_97-2003_Worksheet18.xls"/><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89.xml.rels><?xml version="1.0" encoding="UTF-8" standalone="yes"?>
<Relationships xmlns="http://schemas.openxmlformats.org/package/2006/relationships"><Relationship Id="rId2" Type="http://schemas.openxmlformats.org/officeDocument/2006/relationships/image" Target="../media/image8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0.xml.rels><?xml version="1.0" encoding="UTF-8" standalone="yes"?>
<Relationships xmlns="http://schemas.openxmlformats.org/package/2006/relationships"><Relationship Id="rId2" Type="http://schemas.openxmlformats.org/officeDocument/2006/relationships/image" Target="../media/image8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382000" cy="1828800"/>
          </a:xfrm>
        </p:spPr>
        <p:txBody>
          <a:bodyPr>
            <a:normAutofit/>
          </a:bodyPr>
          <a:lstStyle/>
          <a:p>
            <a:r>
              <a:rPr lang="en-US" dirty="0" smtClean="0"/>
              <a:t>Review of Regression and Logistic Regression</a:t>
            </a:r>
            <a:endParaRPr lang="en-US" dirty="0"/>
          </a:p>
        </p:txBody>
      </p:sp>
      <p:sp>
        <p:nvSpPr>
          <p:cNvPr id="3" name="Subtitle 2"/>
          <p:cNvSpPr>
            <a:spLocks noGrp="1"/>
          </p:cNvSpPr>
          <p:nvPr>
            <p:ph type="subTitle" idx="1"/>
          </p:nvPr>
        </p:nvSpPr>
        <p:spPr/>
        <p:txBody>
          <a:bodyPr>
            <a:normAutofit/>
          </a:bodyPr>
          <a:lstStyle/>
          <a:p>
            <a:r>
              <a:rPr lang="en-US" smtClean="0"/>
              <a:t>Associate Professor Arthur Dryver, PhD</a:t>
            </a:r>
            <a:endParaRPr lang="en-US" dirty="0" smtClean="0"/>
          </a:p>
          <a:p>
            <a:r>
              <a:rPr lang="en-US" smtClean="0"/>
              <a:t>School of Business Administration, NIDA</a:t>
            </a:r>
            <a:endParaRPr lang="en-US" dirty="0" smtClean="0"/>
          </a:p>
          <a:p>
            <a:r>
              <a:rPr lang="en-US" smtClean="0"/>
              <a:t>Email: </a:t>
            </a:r>
            <a:r>
              <a:rPr lang="en-US" smtClean="0">
                <a:hlinkClick r:id="rId2"/>
              </a:rPr>
              <a:t>dryver@gmail.com</a:t>
            </a:r>
            <a:r>
              <a:rPr lang="en-US" smtClean="0"/>
              <a:t> url: www.LearnViaWeb.com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109" name="Line 17"/>
          <p:cNvSpPr>
            <a:spLocks noChangeShapeType="1"/>
          </p:cNvSpPr>
          <p:nvPr/>
        </p:nvSpPr>
        <p:spPr bwMode="auto">
          <a:xfrm>
            <a:off x="3276600" y="1905000"/>
            <a:ext cx="304800" cy="228600"/>
          </a:xfrm>
          <a:prstGeom prst="line">
            <a:avLst/>
          </a:prstGeom>
          <a:noFill/>
          <a:ln w="28575">
            <a:solidFill>
              <a:schemeClr val="tx1"/>
            </a:solidFill>
            <a:round/>
            <a:headEnd/>
            <a:tailEnd/>
          </a:ln>
        </p:spPr>
        <p:txBody>
          <a:bodyPr/>
          <a:lstStyle/>
          <a:p>
            <a:endParaRPr lang="en-US"/>
          </a:p>
        </p:txBody>
      </p:sp>
      <p:sp>
        <p:nvSpPr>
          <p:cNvPr id="4110" name="Line 18"/>
          <p:cNvSpPr>
            <a:spLocks noChangeShapeType="1"/>
          </p:cNvSpPr>
          <p:nvPr/>
        </p:nvSpPr>
        <p:spPr bwMode="auto">
          <a:xfrm flipH="1">
            <a:off x="3276600" y="2133600"/>
            <a:ext cx="304800" cy="228600"/>
          </a:xfrm>
          <a:prstGeom prst="line">
            <a:avLst/>
          </a:prstGeom>
          <a:noFill/>
          <a:ln w="28575">
            <a:solidFill>
              <a:schemeClr val="tx1"/>
            </a:solidFill>
            <a:round/>
            <a:headEnd/>
            <a:tailEnd/>
          </a:ln>
        </p:spPr>
        <p:txBody>
          <a:bodyPr/>
          <a:lstStyle/>
          <a:p>
            <a:endParaRPr lang="en-US"/>
          </a:p>
        </p:txBody>
      </p:sp>
      <p:sp>
        <p:nvSpPr>
          <p:cNvPr id="4111" name="Text Box 19"/>
          <p:cNvSpPr txBox="1">
            <a:spLocks noChangeArrowheads="1"/>
          </p:cNvSpPr>
          <p:nvPr/>
        </p:nvSpPr>
        <p:spPr bwMode="auto">
          <a:xfrm>
            <a:off x="3641725" y="1870075"/>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4112" name="Line 20"/>
          <p:cNvSpPr>
            <a:spLocks noChangeShapeType="1"/>
          </p:cNvSpPr>
          <p:nvPr/>
        </p:nvSpPr>
        <p:spPr bwMode="auto">
          <a:xfrm>
            <a:off x="3276600" y="2438400"/>
            <a:ext cx="304800" cy="228600"/>
          </a:xfrm>
          <a:prstGeom prst="line">
            <a:avLst/>
          </a:prstGeom>
          <a:noFill/>
          <a:ln w="28575">
            <a:solidFill>
              <a:schemeClr val="tx1"/>
            </a:solidFill>
            <a:round/>
            <a:headEnd/>
            <a:tailEnd/>
          </a:ln>
        </p:spPr>
        <p:txBody>
          <a:bodyPr/>
          <a:lstStyle/>
          <a:p>
            <a:endParaRPr lang="en-US"/>
          </a:p>
        </p:txBody>
      </p:sp>
      <p:sp>
        <p:nvSpPr>
          <p:cNvPr id="4113" name="Line 21"/>
          <p:cNvSpPr>
            <a:spLocks noChangeShapeType="1"/>
          </p:cNvSpPr>
          <p:nvPr/>
        </p:nvSpPr>
        <p:spPr bwMode="auto">
          <a:xfrm flipH="1">
            <a:off x="3276600" y="2667000"/>
            <a:ext cx="304800" cy="228600"/>
          </a:xfrm>
          <a:prstGeom prst="line">
            <a:avLst/>
          </a:prstGeom>
          <a:noFill/>
          <a:ln w="28575">
            <a:solidFill>
              <a:schemeClr val="tx1"/>
            </a:solidFill>
            <a:round/>
            <a:headEnd/>
            <a:tailEnd/>
          </a:ln>
        </p:spPr>
        <p:txBody>
          <a:bodyPr/>
          <a:lstStyle/>
          <a:p>
            <a:endParaRPr lang="en-US"/>
          </a:p>
        </p:txBody>
      </p:sp>
      <p:sp>
        <p:nvSpPr>
          <p:cNvPr id="4114" name="Text Box 22"/>
          <p:cNvSpPr txBox="1">
            <a:spLocks noChangeArrowheads="1"/>
          </p:cNvSpPr>
          <p:nvPr/>
        </p:nvSpPr>
        <p:spPr bwMode="auto">
          <a:xfrm>
            <a:off x="3657600" y="24384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4115" name="Line 23"/>
          <p:cNvSpPr>
            <a:spLocks noChangeShapeType="1"/>
          </p:cNvSpPr>
          <p:nvPr/>
        </p:nvSpPr>
        <p:spPr bwMode="auto">
          <a:xfrm>
            <a:off x="3276600" y="2971800"/>
            <a:ext cx="304800" cy="228600"/>
          </a:xfrm>
          <a:prstGeom prst="line">
            <a:avLst/>
          </a:prstGeom>
          <a:noFill/>
          <a:ln w="28575">
            <a:solidFill>
              <a:schemeClr val="tx1"/>
            </a:solidFill>
            <a:round/>
            <a:headEnd/>
            <a:tailEnd/>
          </a:ln>
        </p:spPr>
        <p:txBody>
          <a:bodyPr/>
          <a:lstStyle/>
          <a:p>
            <a:endParaRPr lang="en-US"/>
          </a:p>
        </p:txBody>
      </p:sp>
      <p:sp>
        <p:nvSpPr>
          <p:cNvPr id="4116" name="Line 24"/>
          <p:cNvSpPr>
            <a:spLocks noChangeShapeType="1"/>
          </p:cNvSpPr>
          <p:nvPr/>
        </p:nvSpPr>
        <p:spPr bwMode="auto">
          <a:xfrm flipH="1">
            <a:off x="3200400" y="3200400"/>
            <a:ext cx="381000" cy="228600"/>
          </a:xfrm>
          <a:prstGeom prst="line">
            <a:avLst/>
          </a:prstGeom>
          <a:noFill/>
          <a:ln w="28575">
            <a:solidFill>
              <a:schemeClr val="tx1"/>
            </a:solidFill>
            <a:round/>
            <a:headEnd/>
            <a:tailEnd/>
          </a:ln>
        </p:spPr>
        <p:txBody>
          <a:bodyPr/>
          <a:lstStyle/>
          <a:p>
            <a:endParaRPr lang="en-US"/>
          </a:p>
        </p:txBody>
      </p:sp>
      <p:sp>
        <p:nvSpPr>
          <p:cNvPr id="4117" name="Text Box 25"/>
          <p:cNvSpPr txBox="1">
            <a:spLocks noChangeArrowheads="1"/>
          </p:cNvSpPr>
          <p:nvPr/>
        </p:nvSpPr>
        <p:spPr bwMode="auto">
          <a:xfrm>
            <a:off x="36576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4118" name="Text Box 27"/>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4098" name="Object 28"/>
          <p:cNvGraphicFramePr>
            <a:graphicFrameLocks noChangeAspect="1"/>
          </p:cNvGraphicFramePr>
          <p:nvPr/>
        </p:nvGraphicFramePr>
        <p:xfrm>
          <a:off x="2562225" y="4127500"/>
          <a:ext cx="965200" cy="444500"/>
        </p:xfrm>
        <a:graphic>
          <a:graphicData uri="http://schemas.openxmlformats.org/presentationml/2006/ole">
            <p:oleObj spid="_x0000_s124982" name="Equation" r:id="rId3" imgW="965200" imgH="444500" progId="">
              <p:embed/>
            </p:oleObj>
          </a:graphicData>
        </a:graphic>
      </p:graphicFrame>
      <p:graphicFrame>
        <p:nvGraphicFramePr>
          <p:cNvPr id="4099" name="Object 29"/>
          <p:cNvGraphicFramePr>
            <a:graphicFrameLocks noChangeAspect="1"/>
          </p:cNvGraphicFramePr>
          <p:nvPr/>
        </p:nvGraphicFramePr>
        <p:xfrm>
          <a:off x="1758950" y="4724400"/>
          <a:ext cx="800100" cy="444500"/>
        </p:xfrm>
        <a:graphic>
          <a:graphicData uri="http://schemas.openxmlformats.org/presentationml/2006/ole">
            <p:oleObj spid="_x0000_s124983" name="Equation" r:id="rId4" imgW="799753" imgH="444307" progId="">
              <p:embed/>
            </p:oleObj>
          </a:graphicData>
        </a:graphic>
      </p:graphicFrame>
      <p:sp>
        <p:nvSpPr>
          <p:cNvPr id="4119" name="Text Box 34"/>
          <p:cNvSpPr txBox="1">
            <a:spLocks noChangeArrowheads="1"/>
          </p:cNvSpPr>
          <p:nvPr/>
        </p:nvSpPr>
        <p:spPr bwMode="auto">
          <a:xfrm>
            <a:off x="517525" y="1870075"/>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4120" name="Text Box 35"/>
          <p:cNvSpPr txBox="1">
            <a:spLocks noChangeArrowheads="1"/>
          </p:cNvSpPr>
          <p:nvPr/>
        </p:nvSpPr>
        <p:spPr bwMode="auto">
          <a:xfrm>
            <a:off x="533400" y="24384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4121" name="Text Box 36"/>
          <p:cNvSpPr txBox="1">
            <a:spLocks noChangeArrowheads="1"/>
          </p:cNvSpPr>
          <p:nvPr/>
        </p:nvSpPr>
        <p:spPr bwMode="auto">
          <a:xfrm>
            <a:off x="5334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4122" name="Line 37"/>
          <p:cNvSpPr>
            <a:spLocks noChangeShapeType="1"/>
          </p:cNvSpPr>
          <p:nvPr/>
        </p:nvSpPr>
        <p:spPr bwMode="auto">
          <a:xfrm flipV="1">
            <a:off x="914400" y="1905000"/>
            <a:ext cx="457200" cy="228600"/>
          </a:xfrm>
          <a:prstGeom prst="line">
            <a:avLst/>
          </a:prstGeom>
          <a:noFill/>
          <a:ln w="28575">
            <a:solidFill>
              <a:schemeClr val="tx1"/>
            </a:solidFill>
            <a:round/>
            <a:headEnd/>
            <a:tailEnd/>
          </a:ln>
        </p:spPr>
        <p:txBody>
          <a:bodyPr/>
          <a:lstStyle/>
          <a:p>
            <a:endParaRPr lang="en-US"/>
          </a:p>
        </p:txBody>
      </p:sp>
      <p:sp>
        <p:nvSpPr>
          <p:cNvPr id="4123" name="Line 38"/>
          <p:cNvSpPr>
            <a:spLocks noChangeShapeType="1"/>
          </p:cNvSpPr>
          <p:nvPr/>
        </p:nvSpPr>
        <p:spPr bwMode="auto">
          <a:xfrm>
            <a:off x="914400" y="2133600"/>
            <a:ext cx="457200" cy="228600"/>
          </a:xfrm>
          <a:prstGeom prst="line">
            <a:avLst/>
          </a:prstGeom>
          <a:noFill/>
          <a:ln w="28575">
            <a:solidFill>
              <a:schemeClr val="tx1"/>
            </a:solidFill>
            <a:round/>
            <a:headEnd/>
            <a:tailEnd/>
          </a:ln>
        </p:spPr>
        <p:txBody>
          <a:bodyPr/>
          <a:lstStyle/>
          <a:p>
            <a:endParaRPr lang="en-US"/>
          </a:p>
        </p:txBody>
      </p:sp>
      <p:sp>
        <p:nvSpPr>
          <p:cNvPr id="4124" name="Line 39"/>
          <p:cNvSpPr>
            <a:spLocks noChangeShapeType="1"/>
          </p:cNvSpPr>
          <p:nvPr/>
        </p:nvSpPr>
        <p:spPr bwMode="auto">
          <a:xfrm flipV="1">
            <a:off x="914400" y="2514600"/>
            <a:ext cx="457200" cy="152400"/>
          </a:xfrm>
          <a:prstGeom prst="line">
            <a:avLst/>
          </a:prstGeom>
          <a:noFill/>
          <a:ln w="28575">
            <a:solidFill>
              <a:schemeClr val="tx1"/>
            </a:solidFill>
            <a:round/>
            <a:headEnd/>
            <a:tailEnd/>
          </a:ln>
        </p:spPr>
        <p:txBody>
          <a:bodyPr/>
          <a:lstStyle/>
          <a:p>
            <a:endParaRPr lang="en-US"/>
          </a:p>
        </p:txBody>
      </p:sp>
      <p:sp>
        <p:nvSpPr>
          <p:cNvPr id="4125" name="Line 40"/>
          <p:cNvSpPr>
            <a:spLocks noChangeShapeType="1"/>
          </p:cNvSpPr>
          <p:nvPr/>
        </p:nvSpPr>
        <p:spPr bwMode="auto">
          <a:xfrm>
            <a:off x="914400" y="2667000"/>
            <a:ext cx="457200" cy="228600"/>
          </a:xfrm>
          <a:prstGeom prst="line">
            <a:avLst/>
          </a:prstGeom>
          <a:noFill/>
          <a:ln w="28575">
            <a:solidFill>
              <a:schemeClr val="tx1"/>
            </a:solidFill>
            <a:round/>
            <a:headEnd/>
            <a:tailEnd/>
          </a:ln>
        </p:spPr>
        <p:txBody>
          <a:bodyPr/>
          <a:lstStyle/>
          <a:p>
            <a:endParaRPr lang="en-US"/>
          </a:p>
        </p:txBody>
      </p:sp>
      <p:sp>
        <p:nvSpPr>
          <p:cNvPr id="4126" name="Line 41"/>
          <p:cNvSpPr>
            <a:spLocks noChangeShapeType="1"/>
          </p:cNvSpPr>
          <p:nvPr/>
        </p:nvSpPr>
        <p:spPr bwMode="auto">
          <a:xfrm flipV="1">
            <a:off x="914400" y="3048000"/>
            <a:ext cx="457200" cy="228600"/>
          </a:xfrm>
          <a:prstGeom prst="line">
            <a:avLst/>
          </a:prstGeom>
          <a:noFill/>
          <a:ln w="28575">
            <a:solidFill>
              <a:schemeClr val="tx1"/>
            </a:solidFill>
            <a:round/>
            <a:headEnd/>
            <a:tailEnd/>
          </a:ln>
        </p:spPr>
        <p:txBody>
          <a:bodyPr/>
          <a:lstStyle/>
          <a:p>
            <a:endParaRPr lang="en-US"/>
          </a:p>
        </p:txBody>
      </p:sp>
      <p:sp>
        <p:nvSpPr>
          <p:cNvPr id="4127" name="Line 42"/>
          <p:cNvSpPr>
            <a:spLocks noChangeShapeType="1"/>
          </p:cNvSpPr>
          <p:nvPr/>
        </p:nvSpPr>
        <p:spPr bwMode="auto">
          <a:xfrm>
            <a:off x="914400" y="3276600"/>
            <a:ext cx="457200" cy="152400"/>
          </a:xfrm>
          <a:prstGeom prst="line">
            <a:avLst/>
          </a:prstGeom>
          <a:noFill/>
          <a:ln w="28575">
            <a:solidFill>
              <a:schemeClr val="tx1"/>
            </a:solidFill>
            <a:round/>
            <a:headEnd/>
            <a:tailEnd/>
          </a:ln>
        </p:spPr>
        <p:txBody>
          <a:bodyPr/>
          <a:lstStyle/>
          <a:p>
            <a:endParaRPr lang="en-US"/>
          </a:p>
        </p:txBody>
      </p:sp>
      <p:graphicFrame>
        <p:nvGraphicFramePr>
          <p:cNvPr id="4100" name="Object 43"/>
          <p:cNvGraphicFramePr>
            <a:graphicFrameLocks noChangeAspect="1"/>
          </p:cNvGraphicFramePr>
          <p:nvPr/>
        </p:nvGraphicFramePr>
        <p:xfrm>
          <a:off x="4572000" y="1144588"/>
          <a:ext cx="3554413" cy="2265362"/>
        </p:xfrm>
        <a:graphic>
          <a:graphicData uri="http://schemas.openxmlformats.org/presentationml/2006/ole">
            <p:oleObj spid="_x0000_s124984" name="แผนภูมิ" r:id="rId5" imgW="3048000" imgH="1942998" progId="Excel.Sheet.8">
              <p:embed/>
            </p:oleObj>
          </a:graphicData>
        </a:graphic>
      </p:graphicFrame>
      <p:graphicFrame>
        <p:nvGraphicFramePr>
          <p:cNvPr id="4101" name="Object 44"/>
          <p:cNvGraphicFramePr>
            <a:graphicFrameLocks noChangeAspect="1"/>
          </p:cNvGraphicFramePr>
          <p:nvPr/>
        </p:nvGraphicFramePr>
        <p:xfrm>
          <a:off x="3048000" y="4648200"/>
          <a:ext cx="1219200" cy="741363"/>
        </p:xfrm>
        <a:graphic>
          <a:graphicData uri="http://schemas.openxmlformats.org/presentationml/2006/ole">
            <p:oleObj spid="_x0000_s124985" name="Equation" r:id="rId6" imgW="647419" imgH="393529"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8</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5132" name="Text Box 27"/>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5122" name="Object 28"/>
          <p:cNvGraphicFramePr>
            <a:graphicFrameLocks noChangeAspect="1"/>
          </p:cNvGraphicFramePr>
          <p:nvPr/>
        </p:nvGraphicFramePr>
        <p:xfrm>
          <a:off x="2562225" y="4127500"/>
          <a:ext cx="965200" cy="444500"/>
        </p:xfrm>
        <a:graphic>
          <a:graphicData uri="http://schemas.openxmlformats.org/presentationml/2006/ole">
            <p:oleObj spid="_x0000_s125993" name="Equation" r:id="rId3" imgW="965200" imgH="444500" progId="">
              <p:embed/>
            </p:oleObj>
          </a:graphicData>
        </a:graphic>
      </p:graphicFrame>
      <p:graphicFrame>
        <p:nvGraphicFramePr>
          <p:cNvPr id="5123" name="Object 35"/>
          <p:cNvGraphicFramePr>
            <a:graphicFrameLocks noChangeAspect="1"/>
          </p:cNvGraphicFramePr>
          <p:nvPr/>
        </p:nvGraphicFramePr>
        <p:xfrm>
          <a:off x="4572000" y="1295400"/>
          <a:ext cx="3581400" cy="2362200"/>
        </p:xfrm>
        <a:graphic>
          <a:graphicData uri="http://schemas.openxmlformats.org/presentationml/2006/ole">
            <p:oleObj spid="_x0000_s125994" name="Chart" r:id="rId4" imgW="3067202" imgH="1981200" progId="Excel.Sheet.8">
              <p:embed/>
            </p:oleObj>
          </a:graphicData>
        </a:graphic>
      </p:graphicFrame>
      <p:graphicFrame>
        <p:nvGraphicFramePr>
          <p:cNvPr id="5124" name="Object 36"/>
          <p:cNvGraphicFramePr>
            <a:graphicFrameLocks noChangeAspect="1"/>
          </p:cNvGraphicFramePr>
          <p:nvPr/>
        </p:nvGraphicFramePr>
        <p:xfrm>
          <a:off x="5556250" y="4114800"/>
          <a:ext cx="1511300" cy="444500"/>
        </p:xfrm>
        <a:graphic>
          <a:graphicData uri="http://schemas.openxmlformats.org/presentationml/2006/ole">
            <p:oleObj spid="_x0000_s125995" name="Equation" r:id="rId5" imgW="1511300" imgH="444500" progId="">
              <p:embed/>
            </p:oleObj>
          </a:graphicData>
        </a:graphic>
      </p:graphicFrame>
      <p:sp>
        <p:nvSpPr>
          <p:cNvPr id="5133" name="AutoShape 37"/>
          <p:cNvSpPr>
            <a:spLocks noChangeArrowheads="1"/>
          </p:cNvSpPr>
          <p:nvPr/>
        </p:nvSpPr>
        <p:spPr bwMode="auto">
          <a:xfrm>
            <a:off x="5105400" y="5105400"/>
            <a:ext cx="1143000" cy="609600"/>
          </a:xfrm>
          <a:prstGeom prst="wedgeRectCallout">
            <a:avLst>
              <a:gd name="adj1" fmla="val 39861"/>
              <a:gd name="adj2" fmla="val -147917"/>
            </a:avLst>
          </a:prstGeom>
          <a:noFill/>
          <a:ln w="9525">
            <a:solidFill>
              <a:schemeClr val="tx1"/>
            </a:solidFill>
            <a:miter lim="800000"/>
            <a:headEnd/>
            <a:tailEnd/>
          </a:ln>
        </p:spPr>
        <p:txBody>
          <a:bodyPr/>
          <a:lstStyle/>
          <a:p>
            <a:pPr algn="ctr"/>
            <a:endParaRPr lang="en-US"/>
          </a:p>
        </p:txBody>
      </p:sp>
      <p:sp>
        <p:nvSpPr>
          <p:cNvPr id="5134" name="Text Box 38"/>
          <p:cNvSpPr txBox="1">
            <a:spLocks noChangeArrowheads="1"/>
          </p:cNvSpPr>
          <p:nvPr/>
        </p:nvSpPr>
        <p:spPr bwMode="auto">
          <a:xfrm>
            <a:off x="5105400" y="5195888"/>
            <a:ext cx="1155700" cy="396875"/>
          </a:xfrm>
          <a:prstGeom prst="rect">
            <a:avLst/>
          </a:prstGeom>
          <a:noFill/>
          <a:ln w="9525">
            <a:noFill/>
            <a:miter lim="800000"/>
            <a:headEnd/>
            <a:tailEnd/>
          </a:ln>
        </p:spPr>
        <p:txBody>
          <a:bodyPr wrap="none">
            <a:spAutoFit/>
          </a:bodyPr>
          <a:lstStyle/>
          <a:p>
            <a:r>
              <a:rPr lang="en-US" sz="2000" b="1">
                <a:latin typeface="Times New Roman" pitchFamily="18" charset="0"/>
                <a:cs typeface="Times New Roman" pitchFamily="18" charset="0"/>
              </a:rPr>
              <a:t>intercept</a:t>
            </a:r>
          </a:p>
        </p:txBody>
      </p:sp>
      <p:sp>
        <p:nvSpPr>
          <p:cNvPr id="5135" name="AutoShape 39"/>
          <p:cNvSpPr>
            <a:spLocks noChangeArrowheads="1"/>
          </p:cNvSpPr>
          <p:nvPr/>
        </p:nvSpPr>
        <p:spPr bwMode="auto">
          <a:xfrm>
            <a:off x="7086600" y="5181600"/>
            <a:ext cx="990600" cy="533400"/>
          </a:xfrm>
          <a:prstGeom prst="wedgeRectCallout">
            <a:avLst>
              <a:gd name="adj1" fmla="val -72755"/>
              <a:gd name="adj2" fmla="val -169644"/>
            </a:avLst>
          </a:prstGeom>
          <a:noFill/>
          <a:ln w="9525">
            <a:solidFill>
              <a:schemeClr val="tx1"/>
            </a:solidFill>
            <a:miter lim="800000"/>
            <a:headEnd/>
            <a:tailEnd/>
          </a:ln>
        </p:spPr>
        <p:txBody>
          <a:bodyPr/>
          <a:lstStyle/>
          <a:p>
            <a:pPr algn="ctr"/>
            <a:endParaRPr lang="en-US"/>
          </a:p>
        </p:txBody>
      </p:sp>
      <p:sp>
        <p:nvSpPr>
          <p:cNvPr id="5136" name="Text Box 40"/>
          <p:cNvSpPr txBox="1">
            <a:spLocks noChangeArrowheads="1"/>
          </p:cNvSpPr>
          <p:nvPr/>
        </p:nvSpPr>
        <p:spPr bwMode="auto">
          <a:xfrm>
            <a:off x="7196138" y="5210175"/>
            <a:ext cx="733425" cy="396875"/>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rPr>
              <a:t>slope</a:t>
            </a:r>
          </a:p>
        </p:txBody>
      </p:sp>
      <p:sp>
        <p:nvSpPr>
          <p:cNvPr id="11" name="TextBox 10"/>
          <p:cNvSpPr txBox="1"/>
          <p:nvPr/>
        </p:nvSpPr>
        <p:spPr>
          <a:xfrm>
            <a:off x="457200" y="533400"/>
            <a:ext cx="8534400" cy="400110"/>
          </a:xfrm>
          <a:prstGeom prst="rect">
            <a:avLst/>
          </a:prstGeom>
          <a:noFill/>
        </p:spPr>
        <p:txBody>
          <a:bodyPr wrap="square" rtlCol="0">
            <a:spAutoFit/>
          </a:bodyPr>
          <a:lstStyle/>
          <a:p>
            <a:r>
              <a:rPr lang="en-US" sz="2000" dirty="0" smtClean="0"/>
              <a:t>Solve slope and intercept only using the concept.  No calculator needed</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8</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6158" name="Line 17"/>
          <p:cNvSpPr>
            <a:spLocks noChangeShapeType="1"/>
          </p:cNvSpPr>
          <p:nvPr/>
        </p:nvSpPr>
        <p:spPr bwMode="auto">
          <a:xfrm>
            <a:off x="3276600" y="1905000"/>
            <a:ext cx="304800" cy="228600"/>
          </a:xfrm>
          <a:prstGeom prst="line">
            <a:avLst/>
          </a:prstGeom>
          <a:noFill/>
          <a:ln w="28575">
            <a:solidFill>
              <a:schemeClr val="tx1"/>
            </a:solidFill>
            <a:round/>
            <a:headEnd/>
            <a:tailEnd/>
          </a:ln>
        </p:spPr>
        <p:txBody>
          <a:bodyPr/>
          <a:lstStyle/>
          <a:p>
            <a:endParaRPr lang="en-US"/>
          </a:p>
        </p:txBody>
      </p:sp>
      <p:sp>
        <p:nvSpPr>
          <p:cNvPr id="6159" name="Line 18"/>
          <p:cNvSpPr>
            <a:spLocks noChangeShapeType="1"/>
          </p:cNvSpPr>
          <p:nvPr/>
        </p:nvSpPr>
        <p:spPr bwMode="auto">
          <a:xfrm flipH="1">
            <a:off x="3276600" y="2133600"/>
            <a:ext cx="304800" cy="228600"/>
          </a:xfrm>
          <a:prstGeom prst="line">
            <a:avLst/>
          </a:prstGeom>
          <a:noFill/>
          <a:ln w="28575">
            <a:solidFill>
              <a:schemeClr val="tx1"/>
            </a:solidFill>
            <a:round/>
            <a:headEnd/>
            <a:tailEnd/>
          </a:ln>
        </p:spPr>
        <p:txBody>
          <a:bodyPr/>
          <a:lstStyle/>
          <a:p>
            <a:endParaRPr lang="en-US"/>
          </a:p>
        </p:txBody>
      </p:sp>
      <p:sp>
        <p:nvSpPr>
          <p:cNvPr id="6160" name="Text Box 19"/>
          <p:cNvSpPr txBox="1">
            <a:spLocks noChangeArrowheads="1"/>
          </p:cNvSpPr>
          <p:nvPr/>
        </p:nvSpPr>
        <p:spPr bwMode="auto">
          <a:xfrm>
            <a:off x="3641725" y="1870075"/>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6161" name="Line 20"/>
          <p:cNvSpPr>
            <a:spLocks noChangeShapeType="1"/>
          </p:cNvSpPr>
          <p:nvPr/>
        </p:nvSpPr>
        <p:spPr bwMode="auto">
          <a:xfrm>
            <a:off x="3276600" y="2438400"/>
            <a:ext cx="304800" cy="228600"/>
          </a:xfrm>
          <a:prstGeom prst="line">
            <a:avLst/>
          </a:prstGeom>
          <a:noFill/>
          <a:ln w="28575">
            <a:solidFill>
              <a:schemeClr val="tx1"/>
            </a:solidFill>
            <a:round/>
            <a:headEnd/>
            <a:tailEnd/>
          </a:ln>
        </p:spPr>
        <p:txBody>
          <a:bodyPr/>
          <a:lstStyle/>
          <a:p>
            <a:endParaRPr lang="en-US"/>
          </a:p>
        </p:txBody>
      </p:sp>
      <p:sp>
        <p:nvSpPr>
          <p:cNvPr id="6162" name="Line 21"/>
          <p:cNvSpPr>
            <a:spLocks noChangeShapeType="1"/>
          </p:cNvSpPr>
          <p:nvPr/>
        </p:nvSpPr>
        <p:spPr bwMode="auto">
          <a:xfrm flipH="1">
            <a:off x="3276600" y="2667000"/>
            <a:ext cx="304800" cy="228600"/>
          </a:xfrm>
          <a:prstGeom prst="line">
            <a:avLst/>
          </a:prstGeom>
          <a:noFill/>
          <a:ln w="28575">
            <a:solidFill>
              <a:schemeClr val="tx1"/>
            </a:solidFill>
            <a:round/>
            <a:headEnd/>
            <a:tailEnd/>
          </a:ln>
        </p:spPr>
        <p:txBody>
          <a:bodyPr/>
          <a:lstStyle/>
          <a:p>
            <a:endParaRPr lang="en-US"/>
          </a:p>
        </p:txBody>
      </p:sp>
      <p:sp>
        <p:nvSpPr>
          <p:cNvPr id="6163" name="Text Box 22"/>
          <p:cNvSpPr txBox="1">
            <a:spLocks noChangeArrowheads="1"/>
          </p:cNvSpPr>
          <p:nvPr/>
        </p:nvSpPr>
        <p:spPr bwMode="auto">
          <a:xfrm>
            <a:off x="3657600" y="24384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6164" name="Line 23"/>
          <p:cNvSpPr>
            <a:spLocks noChangeShapeType="1"/>
          </p:cNvSpPr>
          <p:nvPr/>
        </p:nvSpPr>
        <p:spPr bwMode="auto">
          <a:xfrm>
            <a:off x="3276600" y="2971800"/>
            <a:ext cx="304800" cy="228600"/>
          </a:xfrm>
          <a:prstGeom prst="line">
            <a:avLst/>
          </a:prstGeom>
          <a:noFill/>
          <a:ln w="28575">
            <a:solidFill>
              <a:schemeClr val="tx1"/>
            </a:solidFill>
            <a:round/>
            <a:headEnd/>
            <a:tailEnd/>
          </a:ln>
        </p:spPr>
        <p:txBody>
          <a:bodyPr/>
          <a:lstStyle/>
          <a:p>
            <a:endParaRPr lang="en-US"/>
          </a:p>
        </p:txBody>
      </p:sp>
      <p:sp>
        <p:nvSpPr>
          <p:cNvPr id="6165" name="Line 24"/>
          <p:cNvSpPr>
            <a:spLocks noChangeShapeType="1"/>
          </p:cNvSpPr>
          <p:nvPr/>
        </p:nvSpPr>
        <p:spPr bwMode="auto">
          <a:xfrm flipH="1">
            <a:off x="3200400" y="3200400"/>
            <a:ext cx="381000" cy="228600"/>
          </a:xfrm>
          <a:prstGeom prst="line">
            <a:avLst/>
          </a:prstGeom>
          <a:noFill/>
          <a:ln w="28575">
            <a:solidFill>
              <a:schemeClr val="tx1"/>
            </a:solidFill>
            <a:round/>
            <a:headEnd/>
            <a:tailEnd/>
          </a:ln>
        </p:spPr>
        <p:txBody>
          <a:bodyPr/>
          <a:lstStyle/>
          <a:p>
            <a:endParaRPr lang="en-US"/>
          </a:p>
        </p:txBody>
      </p:sp>
      <p:sp>
        <p:nvSpPr>
          <p:cNvPr id="6166" name="Text Box 25"/>
          <p:cNvSpPr txBox="1">
            <a:spLocks noChangeArrowheads="1"/>
          </p:cNvSpPr>
          <p:nvPr/>
        </p:nvSpPr>
        <p:spPr bwMode="auto">
          <a:xfrm>
            <a:off x="36576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2</a:t>
            </a:r>
            <a:endParaRPr lang="th-TH" sz="2400">
              <a:latin typeface="Times New Roman" pitchFamily="18" charset="0"/>
              <a:cs typeface="Times New Roman" pitchFamily="18" charset="0"/>
            </a:endParaRPr>
          </a:p>
        </p:txBody>
      </p:sp>
      <p:sp>
        <p:nvSpPr>
          <p:cNvPr id="6167" name="Text Box 26"/>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6146" name="Object 27"/>
          <p:cNvGraphicFramePr>
            <a:graphicFrameLocks noChangeAspect="1"/>
          </p:cNvGraphicFramePr>
          <p:nvPr/>
        </p:nvGraphicFramePr>
        <p:xfrm>
          <a:off x="2562225" y="4127500"/>
          <a:ext cx="965200" cy="444500"/>
        </p:xfrm>
        <a:graphic>
          <a:graphicData uri="http://schemas.openxmlformats.org/presentationml/2006/ole">
            <p:oleObj spid="_x0000_s127043" name="Equation" r:id="rId3" imgW="965200" imgH="444500" progId="">
              <p:embed/>
            </p:oleObj>
          </a:graphicData>
        </a:graphic>
      </p:graphicFrame>
      <p:graphicFrame>
        <p:nvGraphicFramePr>
          <p:cNvPr id="6147" name="Object 28"/>
          <p:cNvGraphicFramePr>
            <a:graphicFrameLocks noChangeAspect="1"/>
          </p:cNvGraphicFramePr>
          <p:nvPr/>
        </p:nvGraphicFramePr>
        <p:xfrm>
          <a:off x="1758950" y="4724400"/>
          <a:ext cx="800100" cy="444500"/>
        </p:xfrm>
        <a:graphic>
          <a:graphicData uri="http://schemas.openxmlformats.org/presentationml/2006/ole">
            <p:oleObj spid="_x0000_s127044" name="Equation" r:id="rId4" imgW="799753" imgH="444307" progId="">
              <p:embed/>
            </p:oleObj>
          </a:graphicData>
        </a:graphic>
      </p:graphicFrame>
      <p:graphicFrame>
        <p:nvGraphicFramePr>
          <p:cNvPr id="6148" name="Object 29"/>
          <p:cNvGraphicFramePr>
            <a:graphicFrameLocks noChangeAspect="1"/>
          </p:cNvGraphicFramePr>
          <p:nvPr/>
        </p:nvGraphicFramePr>
        <p:xfrm>
          <a:off x="3168650" y="4724400"/>
          <a:ext cx="774700" cy="431800"/>
        </p:xfrm>
        <a:graphic>
          <a:graphicData uri="http://schemas.openxmlformats.org/presentationml/2006/ole">
            <p:oleObj spid="_x0000_s127045" name="Equation" r:id="rId5" imgW="774364" imgH="431613" progId="">
              <p:embed/>
            </p:oleObj>
          </a:graphicData>
        </a:graphic>
      </p:graphicFrame>
      <p:graphicFrame>
        <p:nvGraphicFramePr>
          <p:cNvPr id="6149" name="Object 34"/>
          <p:cNvGraphicFramePr>
            <a:graphicFrameLocks noChangeAspect="1"/>
          </p:cNvGraphicFramePr>
          <p:nvPr/>
        </p:nvGraphicFramePr>
        <p:xfrm>
          <a:off x="4572000" y="1295400"/>
          <a:ext cx="3581400" cy="2362200"/>
        </p:xfrm>
        <a:graphic>
          <a:graphicData uri="http://schemas.openxmlformats.org/presentationml/2006/ole">
            <p:oleObj spid="_x0000_s127046" name="Chart" r:id="rId6" imgW="3067202" imgH="1981200" progId="Excel.Sheet.8">
              <p:embed/>
            </p:oleObj>
          </a:graphicData>
        </a:graphic>
      </p:graphicFrame>
      <p:graphicFrame>
        <p:nvGraphicFramePr>
          <p:cNvPr id="6150" name="Object 35"/>
          <p:cNvGraphicFramePr>
            <a:graphicFrameLocks noChangeAspect="1"/>
          </p:cNvGraphicFramePr>
          <p:nvPr/>
        </p:nvGraphicFramePr>
        <p:xfrm>
          <a:off x="5556250" y="4114800"/>
          <a:ext cx="1511300" cy="444500"/>
        </p:xfrm>
        <a:graphic>
          <a:graphicData uri="http://schemas.openxmlformats.org/presentationml/2006/ole">
            <p:oleObj spid="_x0000_s127047" name="Equation" r:id="rId7" imgW="1511300" imgH="444500" progId="">
              <p:embed/>
            </p:oleObj>
          </a:graphicData>
        </a:graphic>
      </p:graphicFrame>
      <p:sp>
        <p:nvSpPr>
          <p:cNvPr id="6168" name="AutoShape 36"/>
          <p:cNvSpPr>
            <a:spLocks noChangeArrowheads="1"/>
          </p:cNvSpPr>
          <p:nvPr/>
        </p:nvSpPr>
        <p:spPr bwMode="auto">
          <a:xfrm>
            <a:off x="5105400" y="5105400"/>
            <a:ext cx="1143000" cy="609600"/>
          </a:xfrm>
          <a:prstGeom prst="wedgeRectCallout">
            <a:avLst>
              <a:gd name="adj1" fmla="val 39861"/>
              <a:gd name="adj2" fmla="val -147917"/>
            </a:avLst>
          </a:prstGeom>
          <a:noFill/>
          <a:ln w="9525">
            <a:solidFill>
              <a:schemeClr val="tx1"/>
            </a:solidFill>
            <a:miter lim="800000"/>
            <a:headEnd/>
            <a:tailEnd/>
          </a:ln>
        </p:spPr>
        <p:txBody>
          <a:bodyPr/>
          <a:lstStyle/>
          <a:p>
            <a:pPr algn="ctr"/>
            <a:endParaRPr lang="en-US"/>
          </a:p>
        </p:txBody>
      </p:sp>
      <p:sp>
        <p:nvSpPr>
          <p:cNvPr id="6169" name="Text Box 37"/>
          <p:cNvSpPr txBox="1">
            <a:spLocks noChangeArrowheads="1"/>
          </p:cNvSpPr>
          <p:nvPr/>
        </p:nvSpPr>
        <p:spPr bwMode="auto">
          <a:xfrm>
            <a:off x="5105400" y="5195888"/>
            <a:ext cx="1155700" cy="396875"/>
          </a:xfrm>
          <a:prstGeom prst="rect">
            <a:avLst/>
          </a:prstGeom>
          <a:noFill/>
          <a:ln w="9525">
            <a:noFill/>
            <a:miter lim="800000"/>
            <a:headEnd/>
            <a:tailEnd/>
          </a:ln>
        </p:spPr>
        <p:txBody>
          <a:bodyPr wrap="none">
            <a:spAutoFit/>
          </a:bodyPr>
          <a:lstStyle/>
          <a:p>
            <a:r>
              <a:rPr lang="en-US" sz="2000" b="1">
                <a:latin typeface="Times New Roman" pitchFamily="18" charset="0"/>
                <a:cs typeface="Times New Roman" pitchFamily="18" charset="0"/>
              </a:rPr>
              <a:t>intercept</a:t>
            </a:r>
          </a:p>
        </p:txBody>
      </p:sp>
      <p:sp>
        <p:nvSpPr>
          <p:cNvPr id="6170" name="AutoShape 38"/>
          <p:cNvSpPr>
            <a:spLocks noChangeArrowheads="1"/>
          </p:cNvSpPr>
          <p:nvPr/>
        </p:nvSpPr>
        <p:spPr bwMode="auto">
          <a:xfrm>
            <a:off x="7086600" y="5181600"/>
            <a:ext cx="990600" cy="533400"/>
          </a:xfrm>
          <a:prstGeom prst="wedgeRectCallout">
            <a:avLst>
              <a:gd name="adj1" fmla="val -72755"/>
              <a:gd name="adj2" fmla="val -169644"/>
            </a:avLst>
          </a:prstGeom>
          <a:noFill/>
          <a:ln w="9525">
            <a:solidFill>
              <a:schemeClr val="tx1"/>
            </a:solidFill>
            <a:miter lim="800000"/>
            <a:headEnd/>
            <a:tailEnd/>
          </a:ln>
        </p:spPr>
        <p:txBody>
          <a:bodyPr/>
          <a:lstStyle/>
          <a:p>
            <a:pPr algn="ctr"/>
            <a:endParaRPr lang="en-US"/>
          </a:p>
        </p:txBody>
      </p:sp>
      <p:sp>
        <p:nvSpPr>
          <p:cNvPr id="6171" name="Text Box 39"/>
          <p:cNvSpPr txBox="1">
            <a:spLocks noChangeArrowheads="1"/>
          </p:cNvSpPr>
          <p:nvPr/>
        </p:nvSpPr>
        <p:spPr bwMode="auto">
          <a:xfrm>
            <a:off x="7196138" y="5210175"/>
            <a:ext cx="733425" cy="396875"/>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rPr>
              <a:t>slope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7</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7179" name="Text Box 27"/>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7170" name="Object 28"/>
          <p:cNvGraphicFramePr>
            <a:graphicFrameLocks noChangeAspect="1"/>
          </p:cNvGraphicFramePr>
          <p:nvPr/>
        </p:nvGraphicFramePr>
        <p:xfrm>
          <a:off x="2562225" y="4127500"/>
          <a:ext cx="965200" cy="444500"/>
        </p:xfrm>
        <a:graphic>
          <a:graphicData uri="http://schemas.openxmlformats.org/presentationml/2006/ole">
            <p:oleObj spid="_x0000_s128028" name="Equation" r:id="rId3" imgW="965200" imgH="444500" progId="">
              <p:embed/>
            </p:oleObj>
          </a:graphicData>
        </a:graphic>
      </p:graphicFrame>
      <p:graphicFrame>
        <p:nvGraphicFramePr>
          <p:cNvPr id="7171" name="Object 34"/>
          <p:cNvGraphicFramePr>
            <a:graphicFrameLocks noChangeAspect="1"/>
          </p:cNvGraphicFramePr>
          <p:nvPr/>
        </p:nvGraphicFramePr>
        <p:xfrm>
          <a:off x="4495800" y="1219200"/>
          <a:ext cx="3581400" cy="2438400"/>
        </p:xfrm>
        <a:graphic>
          <a:graphicData uri="http://schemas.openxmlformats.org/presentationml/2006/ole">
            <p:oleObj spid="_x0000_s128029" name="Chart" r:id="rId4" imgW="3067202" imgH="1981200" progId="Excel.Sheet.8">
              <p:embed/>
            </p:oleObj>
          </a:graphicData>
        </a:graphic>
      </p:graphicFrame>
      <p:sp>
        <p:nvSpPr>
          <p:cNvPr id="6" name="TextBox 5"/>
          <p:cNvSpPr txBox="1"/>
          <p:nvPr/>
        </p:nvSpPr>
        <p:spPr>
          <a:xfrm>
            <a:off x="457200" y="533400"/>
            <a:ext cx="8534400" cy="400110"/>
          </a:xfrm>
          <a:prstGeom prst="rect">
            <a:avLst/>
          </a:prstGeom>
          <a:noFill/>
        </p:spPr>
        <p:txBody>
          <a:bodyPr wrap="square" rtlCol="0">
            <a:spAutoFit/>
          </a:bodyPr>
          <a:lstStyle/>
          <a:p>
            <a:r>
              <a:rPr lang="en-US" sz="2000" dirty="0" smtClean="0"/>
              <a:t>Solve slope and intercept only using the concept.  No calculator needed</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2"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7</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8205" name="Line 17"/>
          <p:cNvSpPr>
            <a:spLocks noChangeShapeType="1"/>
          </p:cNvSpPr>
          <p:nvPr/>
        </p:nvSpPr>
        <p:spPr bwMode="auto">
          <a:xfrm>
            <a:off x="3276600" y="1905000"/>
            <a:ext cx="304800" cy="228600"/>
          </a:xfrm>
          <a:prstGeom prst="line">
            <a:avLst/>
          </a:prstGeom>
          <a:noFill/>
          <a:ln w="28575">
            <a:solidFill>
              <a:schemeClr val="tx1"/>
            </a:solidFill>
            <a:round/>
            <a:headEnd/>
            <a:tailEnd/>
          </a:ln>
        </p:spPr>
        <p:txBody>
          <a:bodyPr/>
          <a:lstStyle/>
          <a:p>
            <a:endParaRPr lang="en-US"/>
          </a:p>
        </p:txBody>
      </p:sp>
      <p:sp>
        <p:nvSpPr>
          <p:cNvPr id="8206" name="Line 18"/>
          <p:cNvSpPr>
            <a:spLocks noChangeShapeType="1"/>
          </p:cNvSpPr>
          <p:nvPr/>
        </p:nvSpPr>
        <p:spPr bwMode="auto">
          <a:xfrm flipH="1">
            <a:off x="3276600" y="2133600"/>
            <a:ext cx="304800" cy="228600"/>
          </a:xfrm>
          <a:prstGeom prst="line">
            <a:avLst/>
          </a:prstGeom>
          <a:noFill/>
          <a:ln w="28575">
            <a:solidFill>
              <a:schemeClr val="tx1"/>
            </a:solidFill>
            <a:round/>
            <a:headEnd/>
            <a:tailEnd/>
          </a:ln>
        </p:spPr>
        <p:txBody>
          <a:bodyPr/>
          <a:lstStyle/>
          <a:p>
            <a:endParaRPr lang="en-US"/>
          </a:p>
        </p:txBody>
      </p:sp>
      <p:sp>
        <p:nvSpPr>
          <p:cNvPr id="8207" name="Text Box 19"/>
          <p:cNvSpPr txBox="1">
            <a:spLocks noChangeArrowheads="1"/>
          </p:cNvSpPr>
          <p:nvPr/>
        </p:nvSpPr>
        <p:spPr bwMode="auto">
          <a:xfrm>
            <a:off x="3641725" y="1870075"/>
            <a:ext cx="4381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-3</a:t>
            </a:r>
            <a:endParaRPr lang="th-TH" sz="2400">
              <a:latin typeface="Times New Roman" pitchFamily="18" charset="0"/>
              <a:cs typeface="Times New Roman" pitchFamily="18" charset="0"/>
            </a:endParaRPr>
          </a:p>
        </p:txBody>
      </p:sp>
      <p:sp>
        <p:nvSpPr>
          <p:cNvPr id="8208" name="Line 20"/>
          <p:cNvSpPr>
            <a:spLocks noChangeShapeType="1"/>
          </p:cNvSpPr>
          <p:nvPr/>
        </p:nvSpPr>
        <p:spPr bwMode="auto">
          <a:xfrm>
            <a:off x="3276600" y="2438400"/>
            <a:ext cx="304800" cy="228600"/>
          </a:xfrm>
          <a:prstGeom prst="line">
            <a:avLst/>
          </a:prstGeom>
          <a:noFill/>
          <a:ln w="28575">
            <a:solidFill>
              <a:schemeClr val="tx1"/>
            </a:solidFill>
            <a:round/>
            <a:headEnd/>
            <a:tailEnd/>
          </a:ln>
        </p:spPr>
        <p:txBody>
          <a:bodyPr/>
          <a:lstStyle/>
          <a:p>
            <a:endParaRPr lang="en-US"/>
          </a:p>
        </p:txBody>
      </p:sp>
      <p:sp>
        <p:nvSpPr>
          <p:cNvPr id="8209" name="Line 21"/>
          <p:cNvSpPr>
            <a:spLocks noChangeShapeType="1"/>
          </p:cNvSpPr>
          <p:nvPr/>
        </p:nvSpPr>
        <p:spPr bwMode="auto">
          <a:xfrm flipH="1">
            <a:off x="3276600" y="2667000"/>
            <a:ext cx="304800" cy="228600"/>
          </a:xfrm>
          <a:prstGeom prst="line">
            <a:avLst/>
          </a:prstGeom>
          <a:noFill/>
          <a:ln w="28575">
            <a:solidFill>
              <a:schemeClr val="tx1"/>
            </a:solidFill>
            <a:round/>
            <a:headEnd/>
            <a:tailEnd/>
          </a:ln>
        </p:spPr>
        <p:txBody>
          <a:bodyPr/>
          <a:lstStyle/>
          <a:p>
            <a:endParaRPr lang="en-US"/>
          </a:p>
        </p:txBody>
      </p:sp>
      <p:sp>
        <p:nvSpPr>
          <p:cNvPr id="8210" name="Text Box 22"/>
          <p:cNvSpPr txBox="1">
            <a:spLocks noChangeArrowheads="1"/>
          </p:cNvSpPr>
          <p:nvPr/>
        </p:nvSpPr>
        <p:spPr bwMode="auto">
          <a:xfrm>
            <a:off x="3657600" y="2438400"/>
            <a:ext cx="4381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-3</a:t>
            </a:r>
            <a:endParaRPr lang="th-TH" sz="2400">
              <a:latin typeface="Times New Roman" pitchFamily="18" charset="0"/>
              <a:cs typeface="Times New Roman" pitchFamily="18" charset="0"/>
            </a:endParaRPr>
          </a:p>
        </p:txBody>
      </p:sp>
      <p:sp>
        <p:nvSpPr>
          <p:cNvPr id="8211" name="Line 23"/>
          <p:cNvSpPr>
            <a:spLocks noChangeShapeType="1"/>
          </p:cNvSpPr>
          <p:nvPr/>
        </p:nvSpPr>
        <p:spPr bwMode="auto">
          <a:xfrm>
            <a:off x="3276600" y="2971800"/>
            <a:ext cx="304800" cy="228600"/>
          </a:xfrm>
          <a:prstGeom prst="line">
            <a:avLst/>
          </a:prstGeom>
          <a:noFill/>
          <a:ln w="28575">
            <a:solidFill>
              <a:schemeClr val="tx1"/>
            </a:solidFill>
            <a:round/>
            <a:headEnd/>
            <a:tailEnd/>
          </a:ln>
        </p:spPr>
        <p:txBody>
          <a:bodyPr/>
          <a:lstStyle/>
          <a:p>
            <a:endParaRPr lang="en-US"/>
          </a:p>
        </p:txBody>
      </p:sp>
      <p:sp>
        <p:nvSpPr>
          <p:cNvPr id="8212" name="Line 24"/>
          <p:cNvSpPr>
            <a:spLocks noChangeShapeType="1"/>
          </p:cNvSpPr>
          <p:nvPr/>
        </p:nvSpPr>
        <p:spPr bwMode="auto">
          <a:xfrm flipH="1">
            <a:off x="3200400" y="3200400"/>
            <a:ext cx="381000" cy="228600"/>
          </a:xfrm>
          <a:prstGeom prst="line">
            <a:avLst/>
          </a:prstGeom>
          <a:noFill/>
          <a:ln w="28575">
            <a:solidFill>
              <a:schemeClr val="tx1"/>
            </a:solidFill>
            <a:round/>
            <a:headEnd/>
            <a:tailEnd/>
          </a:ln>
        </p:spPr>
        <p:txBody>
          <a:bodyPr/>
          <a:lstStyle/>
          <a:p>
            <a:endParaRPr lang="en-US"/>
          </a:p>
        </p:txBody>
      </p:sp>
      <p:sp>
        <p:nvSpPr>
          <p:cNvPr id="8213" name="Text Box 25"/>
          <p:cNvSpPr txBox="1">
            <a:spLocks noChangeArrowheads="1"/>
          </p:cNvSpPr>
          <p:nvPr/>
        </p:nvSpPr>
        <p:spPr bwMode="auto">
          <a:xfrm>
            <a:off x="3657600" y="3048000"/>
            <a:ext cx="4381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-3</a:t>
            </a:r>
            <a:endParaRPr lang="th-TH" sz="2400">
              <a:latin typeface="Times New Roman" pitchFamily="18" charset="0"/>
              <a:cs typeface="Times New Roman" pitchFamily="18" charset="0"/>
            </a:endParaRPr>
          </a:p>
        </p:txBody>
      </p:sp>
      <p:sp>
        <p:nvSpPr>
          <p:cNvPr id="8214" name="Text Box 26"/>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8194" name="Object 27"/>
          <p:cNvGraphicFramePr>
            <a:graphicFrameLocks noChangeAspect="1"/>
          </p:cNvGraphicFramePr>
          <p:nvPr/>
        </p:nvGraphicFramePr>
        <p:xfrm>
          <a:off x="2562225" y="4127500"/>
          <a:ext cx="965200" cy="444500"/>
        </p:xfrm>
        <a:graphic>
          <a:graphicData uri="http://schemas.openxmlformats.org/presentationml/2006/ole">
            <p:oleObj spid="_x0000_s129078" name="Equation" r:id="rId3" imgW="965200" imgH="444500" progId="">
              <p:embed/>
            </p:oleObj>
          </a:graphicData>
        </a:graphic>
      </p:graphicFrame>
      <p:graphicFrame>
        <p:nvGraphicFramePr>
          <p:cNvPr id="8195" name="Object 28"/>
          <p:cNvGraphicFramePr>
            <a:graphicFrameLocks noChangeAspect="1"/>
          </p:cNvGraphicFramePr>
          <p:nvPr/>
        </p:nvGraphicFramePr>
        <p:xfrm>
          <a:off x="1695450" y="4724400"/>
          <a:ext cx="927100" cy="444500"/>
        </p:xfrm>
        <a:graphic>
          <a:graphicData uri="http://schemas.openxmlformats.org/presentationml/2006/ole">
            <p:oleObj spid="_x0000_s129079" name="Equation" r:id="rId4" imgW="926698" imgH="444307" progId="">
              <p:embed/>
            </p:oleObj>
          </a:graphicData>
        </a:graphic>
      </p:graphicFrame>
      <p:graphicFrame>
        <p:nvGraphicFramePr>
          <p:cNvPr id="8196" name="Object 29"/>
          <p:cNvGraphicFramePr>
            <a:graphicFrameLocks noChangeAspect="1"/>
          </p:cNvGraphicFramePr>
          <p:nvPr/>
        </p:nvGraphicFramePr>
        <p:xfrm>
          <a:off x="3092450" y="4724400"/>
          <a:ext cx="927100" cy="431800"/>
        </p:xfrm>
        <a:graphic>
          <a:graphicData uri="http://schemas.openxmlformats.org/presentationml/2006/ole">
            <p:oleObj spid="_x0000_s129080" name="Equation" r:id="rId5" imgW="927100" imgH="431800" progId="">
              <p:embed/>
            </p:oleObj>
          </a:graphicData>
        </a:graphic>
      </p:graphicFrame>
      <p:graphicFrame>
        <p:nvGraphicFramePr>
          <p:cNvPr id="8197" name="Object 30"/>
          <p:cNvGraphicFramePr>
            <a:graphicFrameLocks noChangeAspect="1"/>
          </p:cNvGraphicFramePr>
          <p:nvPr/>
        </p:nvGraphicFramePr>
        <p:xfrm>
          <a:off x="4495800" y="1219200"/>
          <a:ext cx="3581400" cy="2438400"/>
        </p:xfrm>
        <a:graphic>
          <a:graphicData uri="http://schemas.openxmlformats.org/presentationml/2006/ole">
            <p:oleObj spid="_x0000_s129081" name="Chart" r:id="rId6" imgW="3067202" imgH="1981200" progId="Excel.Shee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sz="quarter"/>
          </p:nvPr>
        </p:nvSpPr>
        <p:spPr>
          <a:xfrm>
            <a:off x="533400" y="457200"/>
            <a:ext cx="8001000" cy="762000"/>
          </a:xfrm>
        </p:spPr>
        <p:txBody>
          <a:bodyPr/>
          <a:lstStyle/>
          <a:p>
            <a:r>
              <a:rPr lang="en-US" sz="4000" smtClean="0"/>
              <a:t>Correlation</a:t>
            </a:r>
          </a:p>
        </p:txBody>
      </p:sp>
      <p:sp>
        <p:nvSpPr>
          <p:cNvPr id="17411" name="Text Box 3"/>
          <p:cNvSpPr>
            <a:spLocks noGrp="1" noChangeArrowheads="1"/>
          </p:cNvSpPr>
          <p:nvPr>
            <p:ph sz="quarter" idx="1"/>
          </p:nvPr>
        </p:nvSpPr>
        <p:spPr>
          <a:xfrm>
            <a:off x="457200" y="1981200"/>
            <a:ext cx="4038600" cy="1876425"/>
          </a:xfrm>
        </p:spPr>
        <p:txBody>
          <a:bodyPr/>
          <a:lstStyle/>
          <a:p>
            <a:pPr>
              <a:spcBef>
                <a:spcPct val="50000"/>
              </a:spcBef>
              <a:buFont typeface="Wingdings" pitchFamily="2" charset="2"/>
              <a:buNone/>
            </a:pPr>
            <a:r>
              <a:rPr lang="en-US" sz="1800" smtClean="0"/>
              <a:t>  </a:t>
            </a:r>
          </a:p>
        </p:txBody>
      </p:sp>
      <p:sp>
        <p:nvSpPr>
          <p:cNvPr id="17412" name="Text Box 6"/>
          <p:cNvSpPr txBox="1">
            <a:spLocks noChangeArrowheads="1"/>
          </p:cNvSpPr>
          <p:nvPr/>
        </p:nvSpPr>
        <p:spPr bwMode="auto">
          <a:xfrm>
            <a:off x="2743200" y="3494088"/>
            <a:ext cx="431800" cy="366712"/>
          </a:xfrm>
          <a:prstGeom prst="rect">
            <a:avLst/>
          </a:prstGeom>
          <a:noFill/>
          <a:ln w="9525" algn="ctr">
            <a:noFill/>
            <a:miter lim="800000"/>
            <a:headEnd/>
            <a:tailEnd/>
          </a:ln>
        </p:spPr>
        <p:txBody>
          <a:bodyPr>
            <a:spAutoFit/>
          </a:bodyPr>
          <a:lstStyle/>
          <a:p>
            <a:pPr marL="342900" indent="-342900">
              <a:spcBef>
                <a:spcPct val="50000"/>
              </a:spcBef>
            </a:pPr>
            <a:r>
              <a:rPr lang="en-US"/>
              <a:t>x</a:t>
            </a:r>
          </a:p>
        </p:txBody>
      </p:sp>
      <p:sp>
        <p:nvSpPr>
          <p:cNvPr id="17413" name="Text Box 7"/>
          <p:cNvSpPr txBox="1">
            <a:spLocks noChangeArrowheads="1"/>
          </p:cNvSpPr>
          <p:nvPr/>
        </p:nvSpPr>
        <p:spPr bwMode="auto">
          <a:xfrm>
            <a:off x="684213" y="1766888"/>
            <a:ext cx="431800" cy="366712"/>
          </a:xfrm>
          <a:prstGeom prst="rect">
            <a:avLst/>
          </a:prstGeom>
          <a:noFill/>
          <a:ln w="9525" algn="ctr">
            <a:noFill/>
            <a:miter lim="800000"/>
            <a:headEnd/>
            <a:tailEnd/>
          </a:ln>
        </p:spPr>
        <p:txBody>
          <a:bodyPr>
            <a:spAutoFit/>
          </a:bodyPr>
          <a:lstStyle/>
          <a:p>
            <a:pPr marL="342900" indent="-342900">
              <a:spcBef>
                <a:spcPct val="50000"/>
              </a:spcBef>
            </a:pPr>
            <a:r>
              <a:rPr lang="en-US"/>
              <a:t>y</a:t>
            </a:r>
          </a:p>
        </p:txBody>
      </p:sp>
      <p:sp>
        <p:nvSpPr>
          <p:cNvPr id="17414" name="Text Box 8"/>
          <p:cNvSpPr txBox="1">
            <a:spLocks noChangeArrowheads="1"/>
          </p:cNvSpPr>
          <p:nvPr/>
        </p:nvSpPr>
        <p:spPr bwMode="auto">
          <a:xfrm>
            <a:off x="2362200" y="1981200"/>
            <a:ext cx="1981200" cy="923925"/>
          </a:xfrm>
          <a:prstGeom prst="rect">
            <a:avLst/>
          </a:prstGeom>
          <a:noFill/>
          <a:ln w="9525" algn="ctr">
            <a:noFill/>
            <a:miter lim="800000"/>
            <a:headEnd/>
            <a:tailEnd/>
          </a:ln>
        </p:spPr>
        <p:txBody>
          <a:bodyPr>
            <a:spAutoFit/>
          </a:bodyPr>
          <a:lstStyle/>
          <a:p>
            <a:pPr marL="342900" indent="-342900">
              <a:spcBef>
                <a:spcPct val="50000"/>
              </a:spcBef>
            </a:pPr>
            <a:r>
              <a:rPr lang="en-US"/>
              <a:t>   	Extremely  high Positive Correlated</a:t>
            </a:r>
          </a:p>
        </p:txBody>
      </p:sp>
      <p:sp>
        <p:nvSpPr>
          <p:cNvPr id="17415" name="Text Box 9"/>
          <p:cNvSpPr txBox="1">
            <a:spLocks noChangeArrowheads="1"/>
          </p:cNvSpPr>
          <p:nvPr/>
        </p:nvSpPr>
        <p:spPr bwMode="auto">
          <a:xfrm>
            <a:off x="250825" y="1341438"/>
            <a:ext cx="504825" cy="457200"/>
          </a:xfrm>
          <a:prstGeom prst="rect">
            <a:avLst/>
          </a:prstGeom>
          <a:noFill/>
          <a:ln w="9525" algn="ctr">
            <a:noFill/>
            <a:miter lim="800000"/>
            <a:headEnd/>
            <a:tailEnd/>
          </a:ln>
        </p:spPr>
        <p:txBody>
          <a:bodyPr>
            <a:spAutoFit/>
          </a:bodyPr>
          <a:lstStyle/>
          <a:p>
            <a:pPr marL="342900" indent="-342900">
              <a:spcBef>
                <a:spcPct val="50000"/>
              </a:spcBef>
            </a:pPr>
            <a:r>
              <a:rPr lang="en-US" sz="2400"/>
              <a:t>1)</a:t>
            </a:r>
          </a:p>
        </p:txBody>
      </p:sp>
      <p:sp>
        <p:nvSpPr>
          <p:cNvPr id="17416" name="Text Box 10"/>
          <p:cNvSpPr txBox="1">
            <a:spLocks noChangeArrowheads="1"/>
          </p:cNvSpPr>
          <p:nvPr/>
        </p:nvSpPr>
        <p:spPr bwMode="auto">
          <a:xfrm>
            <a:off x="6877050" y="1989138"/>
            <a:ext cx="1871663" cy="708025"/>
          </a:xfrm>
          <a:prstGeom prst="rect">
            <a:avLst/>
          </a:prstGeom>
          <a:noFill/>
          <a:ln w="9525" algn="ctr">
            <a:noFill/>
            <a:miter lim="800000"/>
            <a:headEnd/>
            <a:tailEnd/>
          </a:ln>
        </p:spPr>
        <p:txBody>
          <a:bodyPr>
            <a:spAutoFit/>
          </a:bodyPr>
          <a:lstStyle/>
          <a:p>
            <a:pPr marL="342900" indent="-342900" algn="ctr">
              <a:spcBef>
                <a:spcPct val="50000"/>
              </a:spcBef>
            </a:pPr>
            <a:r>
              <a:rPr lang="en-US" sz="2000"/>
              <a:t>High Positive  Correlation </a:t>
            </a:r>
          </a:p>
        </p:txBody>
      </p:sp>
      <p:sp>
        <p:nvSpPr>
          <p:cNvPr id="17417" name="Text Box 11"/>
          <p:cNvSpPr txBox="1">
            <a:spLocks noChangeArrowheads="1"/>
          </p:cNvSpPr>
          <p:nvPr/>
        </p:nvSpPr>
        <p:spPr bwMode="auto">
          <a:xfrm>
            <a:off x="4500563" y="1341438"/>
            <a:ext cx="504825" cy="457200"/>
          </a:xfrm>
          <a:prstGeom prst="rect">
            <a:avLst/>
          </a:prstGeom>
          <a:noFill/>
          <a:ln w="9525" algn="ctr">
            <a:noFill/>
            <a:miter lim="800000"/>
            <a:headEnd/>
            <a:tailEnd/>
          </a:ln>
        </p:spPr>
        <p:txBody>
          <a:bodyPr>
            <a:spAutoFit/>
          </a:bodyPr>
          <a:lstStyle/>
          <a:p>
            <a:pPr marL="342900" indent="-342900">
              <a:spcBef>
                <a:spcPct val="50000"/>
              </a:spcBef>
            </a:pPr>
            <a:r>
              <a:rPr lang="en-US" sz="2400"/>
              <a:t>2)</a:t>
            </a:r>
          </a:p>
        </p:txBody>
      </p:sp>
      <p:sp>
        <p:nvSpPr>
          <p:cNvPr id="17418" name="Text Box 12"/>
          <p:cNvSpPr txBox="1">
            <a:spLocks noChangeArrowheads="1"/>
          </p:cNvSpPr>
          <p:nvPr/>
        </p:nvSpPr>
        <p:spPr bwMode="auto">
          <a:xfrm>
            <a:off x="250825" y="3789363"/>
            <a:ext cx="504825" cy="457200"/>
          </a:xfrm>
          <a:prstGeom prst="rect">
            <a:avLst/>
          </a:prstGeom>
          <a:noFill/>
          <a:ln w="9525" algn="ctr">
            <a:noFill/>
            <a:miter lim="800000"/>
            <a:headEnd/>
            <a:tailEnd/>
          </a:ln>
        </p:spPr>
        <p:txBody>
          <a:bodyPr>
            <a:spAutoFit/>
          </a:bodyPr>
          <a:lstStyle/>
          <a:p>
            <a:pPr marL="342900" indent="-342900">
              <a:spcBef>
                <a:spcPct val="50000"/>
              </a:spcBef>
            </a:pPr>
            <a:r>
              <a:rPr lang="en-US" sz="2400"/>
              <a:t>3)</a:t>
            </a:r>
          </a:p>
        </p:txBody>
      </p:sp>
      <p:sp>
        <p:nvSpPr>
          <p:cNvPr id="17419" name="Text Box 13"/>
          <p:cNvSpPr txBox="1">
            <a:spLocks noChangeArrowheads="1"/>
          </p:cNvSpPr>
          <p:nvPr/>
        </p:nvSpPr>
        <p:spPr bwMode="auto">
          <a:xfrm>
            <a:off x="4500563" y="3716338"/>
            <a:ext cx="504825" cy="457200"/>
          </a:xfrm>
          <a:prstGeom prst="rect">
            <a:avLst/>
          </a:prstGeom>
          <a:noFill/>
          <a:ln w="9525" algn="ctr">
            <a:noFill/>
            <a:miter lim="800000"/>
            <a:headEnd/>
            <a:tailEnd/>
          </a:ln>
        </p:spPr>
        <p:txBody>
          <a:bodyPr>
            <a:spAutoFit/>
          </a:bodyPr>
          <a:lstStyle/>
          <a:p>
            <a:pPr marL="342900" indent="-342900">
              <a:spcBef>
                <a:spcPct val="50000"/>
              </a:spcBef>
            </a:pPr>
            <a:r>
              <a:rPr lang="en-US" sz="2400"/>
              <a:t>4)</a:t>
            </a:r>
          </a:p>
        </p:txBody>
      </p:sp>
      <p:sp>
        <p:nvSpPr>
          <p:cNvPr id="17420" name="Text Box 14"/>
          <p:cNvSpPr txBox="1">
            <a:spLocks noChangeArrowheads="1"/>
          </p:cNvSpPr>
          <p:nvPr/>
        </p:nvSpPr>
        <p:spPr bwMode="auto">
          <a:xfrm>
            <a:off x="711200" y="4281488"/>
            <a:ext cx="431800" cy="366712"/>
          </a:xfrm>
          <a:prstGeom prst="rect">
            <a:avLst/>
          </a:prstGeom>
          <a:noFill/>
          <a:ln w="9525" algn="ctr">
            <a:noFill/>
            <a:miter lim="800000"/>
            <a:headEnd/>
            <a:tailEnd/>
          </a:ln>
        </p:spPr>
        <p:txBody>
          <a:bodyPr>
            <a:spAutoFit/>
          </a:bodyPr>
          <a:lstStyle/>
          <a:p>
            <a:pPr marL="342900" indent="-342900">
              <a:spcBef>
                <a:spcPct val="50000"/>
              </a:spcBef>
            </a:pPr>
            <a:r>
              <a:rPr lang="en-US"/>
              <a:t>y</a:t>
            </a:r>
          </a:p>
        </p:txBody>
      </p:sp>
      <p:sp>
        <p:nvSpPr>
          <p:cNvPr id="17421" name="Text Box 15"/>
          <p:cNvSpPr txBox="1">
            <a:spLocks noChangeArrowheads="1"/>
          </p:cNvSpPr>
          <p:nvPr/>
        </p:nvSpPr>
        <p:spPr bwMode="auto">
          <a:xfrm>
            <a:off x="4902200" y="4281488"/>
            <a:ext cx="431800" cy="366712"/>
          </a:xfrm>
          <a:prstGeom prst="rect">
            <a:avLst/>
          </a:prstGeom>
          <a:noFill/>
          <a:ln w="9525" algn="ctr">
            <a:noFill/>
            <a:miter lim="800000"/>
            <a:headEnd/>
            <a:tailEnd/>
          </a:ln>
        </p:spPr>
        <p:txBody>
          <a:bodyPr>
            <a:spAutoFit/>
          </a:bodyPr>
          <a:lstStyle/>
          <a:p>
            <a:pPr marL="342900" indent="-342900">
              <a:spcBef>
                <a:spcPct val="50000"/>
              </a:spcBef>
            </a:pPr>
            <a:r>
              <a:rPr lang="en-US"/>
              <a:t>y</a:t>
            </a:r>
          </a:p>
        </p:txBody>
      </p:sp>
      <p:sp>
        <p:nvSpPr>
          <p:cNvPr id="17422" name="Text Box 16"/>
          <p:cNvSpPr txBox="1">
            <a:spLocks noChangeArrowheads="1"/>
          </p:cNvSpPr>
          <p:nvPr/>
        </p:nvSpPr>
        <p:spPr bwMode="auto">
          <a:xfrm>
            <a:off x="4787900" y="1700213"/>
            <a:ext cx="431800" cy="366712"/>
          </a:xfrm>
          <a:prstGeom prst="rect">
            <a:avLst/>
          </a:prstGeom>
          <a:noFill/>
          <a:ln w="9525" algn="ctr">
            <a:noFill/>
            <a:miter lim="800000"/>
            <a:headEnd/>
            <a:tailEnd/>
          </a:ln>
        </p:spPr>
        <p:txBody>
          <a:bodyPr>
            <a:spAutoFit/>
          </a:bodyPr>
          <a:lstStyle/>
          <a:p>
            <a:pPr marL="342900" indent="-342900">
              <a:spcBef>
                <a:spcPct val="50000"/>
              </a:spcBef>
            </a:pPr>
            <a:r>
              <a:rPr lang="en-US"/>
              <a:t>y</a:t>
            </a:r>
          </a:p>
        </p:txBody>
      </p:sp>
      <p:sp>
        <p:nvSpPr>
          <p:cNvPr id="17423" name="Text Box 17"/>
          <p:cNvSpPr txBox="1">
            <a:spLocks noChangeArrowheads="1"/>
          </p:cNvSpPr>
          <p:nvPr/>
        </p:nvSpPr>
        <p:spPr bwMode="auto">
          <a:xfrm>
            <a:off x="2590800" y="5942013"/>
            <a:ext cx="431800" cy="366712"/>
          </a:xfrm>
          <a:prstGeom prst="rect">
            <a:avLst/>
          </a:prstGeom>
          <a:noFill/>
          <a:ln w="9525" algn="ctr">
            <a:noFill/>
            <a:miter lim="800000"/>
            <a:headEnd/>
            <a:tailEnd/>
          </a:ln>
        </p:spPr>
        <p:txBody>
          <a:bodyPr>
            <a:spAutoFit/>
          </a:bodyPr>
          <a:lstStyle/>
          <a:p>
            <a:pPr marL="342900" indent="-342900">
              <a:spcBef>
                <a:spcPct val="50000"/>
              </a:spcBef>
            </a:pPr>
            <a:r>
              <a:rPr lang="en-US"/>
              <a:t>x</a:t>
            </a:r>
          </a:p>
        </p:txBody>
      </p:sp>
      <p:sp>
        <p:nvSpPr>
          <p:cNvPr id="17424" name="Text Box 18"/>
          <p:cNvSpPr txBox="1">
            <a:spLocks noChangeArrowheads="1"/>
          </p:cNvSpPr>
          <p:nvPr/>
        </p:nvSpPr>
        <p:spPr bwMode="auto">
          <a:xfrm>
            <a:off x="6934200" y="5870575"/>
            <a:ext cx="431800" cy="366713"/>
          </a:xfrm>
          <a:prstGeom prst="rect">
            <a:avLst/>
          </a:prstGeom>
          <a:noFill/>
          <a:ln w="9525" algn="ctr">
            <a:noFill/>
            <a:miter lim="800000"/>
            <a:headEnd/>
            <a:tailEnd/>
          </a:ln>
        </p:spPr>
        <p:txBody>
          <a:bodyPr>
            <a:spAutoFit/>
          </a:bodyPr>
          <a:lstStyle/>
          <a:p>
            <a:pPr marL="342900" indent="-342900">
              <a:spcBef>
                <a:spcPct val="50000"/>
              </a:spcBef>
            </a:pPr>
            <a:r>
              <a:rPr lang="en-US"/>
              <a:t>x</a:t>
            </a:r>
          </a:p>
        </p:txBody>
      </p:sp>
      <p:sp>
        <p:nvSpPr>
          <p:cNvPr id="17425" name="Text Box 19"/>
          <p:cNvSpPr txBox="1">
            <a:spLocks noChangeArrowheads="1"/>
          </p:cNvSpPr>
          <p:nvPr/>
        </p:nvSpPr>
        <p:spPr bwMode="auto">
          <a:xfrm>
            <a:off x="6877050" y="3352800"/>
            <a:ext cx="431800" cy="366713"/>
          </a:xfrm>
          <a:prstGeom prst="rect">
            <a:avLst/>
          </a:prstGeom>
          <a:noFill/>
          <a:ln w="9525" algn="ctr">
            <a:noFill/>
            <a:miter lim="800000"/>
            <a:headEnd/>
            <a:tailEnd/>
          </a:ln>
        </p:spPr>
        <p:txBody>
          <a:bodyPr>
            <a:spAutoFit/>
          </a:bodyPr>
          <a:lstStyle/>
          <a:p>
            <a:pPr marL="342900" indent="-342900">
              <a:spcBef>
                <a:spcPct val="50000"/>
              </a:spcBef>
            </a:pPr>
            <a:r>
              <a:rPr lang="en-US"/>
              <a:t>x</a:t>
            </a:r>
          </a:p>
        </p:txBody>
      </p:sp>
      <p:sp>
        <p:nvSpPr>
          <p:cNvPr id="17426" name="Text Box 20"/>
          <p:cNvSpPr txBox="1">
            <a:spLocks noChangeArrowheads="1"/>
          </p:cNvSpPr>
          <p:nvPr/>
        </p:nvSpPr>
        <p:spPr bwMode="auto">
          <a:xfrm>
            <a:off x="2667000" y="4953000"/>
            <a:ext cx="1944688" cy="400050"/>
          </a:xfrm>
          <a:prstGeom prst="rect">
            <a:avLst/>
          </a:prstGeom>
          <a:noFill/>
          <a:ln w="9525" algn="ctr">
            <a:noFill/>
            <a:miter lim="800000"/>
            <a:headEnd/>
            <a:tailEnd/>
          </a:ln>
        </p:spPr>
        <p:txBody>
          <a:bodyPr>
            <a:spAutoFit/>
          </a:bodyPr>
          <a:lstStyle/>
          <a:p>
            <a:pPr marL="342900" indent="-342900" algn="ctr">
              <a:spcBef>
                <a:spcPct val="50000"/>
              </a:spcBef>
            </a:pPr>
            <a:r>
              <a:rPr lang="en-US" sz="2000"/>
              <a:t>No Correlation</a:t>
            </a:r>
          </a:p>
        </p:txBody>
      </p:sp>
      <p:sp>
        <p:nvSpPr>
          <p:cNvPr id="17427" name="Text Box 21"/>
          <p:cNvSpPr txBox="1">
            <a:spLocks noChangeArrowheads="1"/>
          </p:cNvSpPr>
          <p:nvPr/>
        </p:nvSpPr>
        <p:spPr bwMode="auto">
          <a:xfrm>
            <a:off x="7019925" y="4438650"/>
            <a:ext cx="1800225" cy="1006475"/>
          </a:xfrm>
          <a:prstGeom prst="rect">
            <a:avLst/>
          </a:prstGeom>
          <a:noFill/>
          <a:ln w="9525" algn="ctr">
            <a:noFill/>
            <a:miter lim="800000"/>
            <a:headEnd/>
            <a:tailEnd/>
          </a:ln>
        </p:spPr>
        <p:txBody>
          <a:bodyPr>
            <a:spAutoFit/>
          </a:bodyPr>
          <a:lstStyle/>
          <a:p>
            <a:pPr marL="342900" indent="-342900" algn="ctr">
              <a:spcBef>
                <a:spcPct val="50000"/>
              </a:spcBef>
            </a:pPr>
            <a:r>
              <a:rPr lang="en-US" sz="2000"/>
              <a:t>High  Negative Correlation</a:t>
            </a:r>
          </a:p>
        </p:txBody>
      </p:sp>
      <p:cxnSp>
        <p:nvCxnSpPr>
          <p:cNvPr id="23" name="Straight Connector 22"/>
          <p:cNvCxnSpPr/>
          <p:nvPr/>
        </p:nvCxnSpPr>
        <p:spPr>
          <a:xfrm rot="5400000">
            <a:off x="304007" y="5333206"/>
            <a:ext cx="1371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990600" y="6018213"/>
            <a:ext cx="16002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447800" y="518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15240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16764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Oval 27"/>
          <p:cNvSpPr/>
          <p:nvPr/>
        </p:nvSpPr>
        <p:spPr>
          <a:xfrm>
            <a:off x="18288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p:nvPr/>
        </p:nvSpPr>
        <p:spPr>
          <a:xfrm>
            <a:off x="19050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a:xfrm>
            <a:off x="1600200" y="5334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a:xfrm>
            <a:off x="16764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p:nvPr/>
        </p:nvSpPr>
        <p:spPr>
          <a:xfrm>
            <a:off x="18288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p:nvPr/>
        </p:nvSpPr>
        <p:spPr>
          <a:xfrm>
            <a:off x="19812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p:nvPr/>
        </p:nvSpPr>
        <p:spPr>
          <a:xfrm>
            <a:off x="20574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p:nvPr/>
        </p:nvSpPr>
        <p:spPr>
          <a:xfrm>
            <a:off x="12192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a:xfrm>
            <a:off x="18288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Oval 36"/>
          <p:cNvSpPr/>
          <p:nvPr/>
        </p:nvSpPr>
        <p:spPr>
          <a:xfrm>
            <a:off x="19812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Oval 37"/>
          <p:cNvSpPr/>
          <p:nvPr/>
        </p:nvSpPr>
        <p:spPr>
          <a:xfrm>
            <a:off x="1600200" y="518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Oval 38"/>
          <p:cNvSpPr/>
          <p:nvPr/>
        </p:nvSpPr>
        <p:spPr>
          <a:xfrm>
            <a:off x="22098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Oval 39"/>
          <p:cNvSpPr/>
          <p:nvPr/>
        </p:nvSpPr>
        <p:spPr>
          <a:xfrm>
            <a:off x="13716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Oval 40"/>
          <p:cNvSpPr/>
          <p:nvPr/>
        </p:nvSpPr>
        <p:spPr>
          <a:xfrm>
            <a:off x="19812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Oval 41"/>
          <p:cNvSpPr/>
          <p:nvPr/>
        </p:nvSpPr>
        <p:spPr>
          <a:xfrm>
            <a:off x="1600200" y="518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1752600" y="5334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Oval 43"/>
          <p:cNvSpPr/>
          <p:nvPr/>
        </p:nvSpPr>
        <p:spPr>
          <a:xfrm>
            <a:off x="23622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Oval 44"/>
          <p:cNvSpPr/>
          <p:nvPr/>
        </p:nvSpPr>
        <p:spPr>
          <a:xfrm>
            <a:off x="2057400" y="518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Oval 45"/>
          <p:cNvSpPr/>
          <p:nvPr/>
        </p:nvSpPr>
        <p:spPr>
          <a:xfrm>
            <a:off x="21336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Oval 46"/>
          <p:cNvSpPr/>
          <p:nvPr/>
        </p:nvSpPr>
        <p:spPr>
          <a:xfrm>
            <a:off x="22860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Oval 47"/>
          <p:cNvSpPr/>
          <p:nvPr/>
        </p:nvSpPr>
        <p:spPr>
          <a:xfrm>
            <a:off x="24384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Oval 48"/>
          <p:cNvSpPr/>
          <p:nvPr/>
        </p:nvSpPr>
        <p:spPr>
          <a:xfrm>
            <a:off x="25146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Oval 49"/>
          <p:cNvSpPr/>
          <p:nvPr/>
        </p:nvSpPr>
        <p:spPr>
          <a:xfrm>
            <a:off x="15240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Oval 50"/>
          <p:cNvSpPr/>
          <p:nvPr/>
        </p:nvSpPr>
        <p:spPr>
          <a:xfrm>
            <a:off x="1600200" y="518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Oval 51"/>
          <p:cNvSpPr/>
          <p:nvPr/>
        </p:nvSpPr>
        <p:spPr>
          <a:xfrm>
            <a:off x="1752600" y="5334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Oval 52"/>
          <p:cNvSpPr/>
          <p:nvPr/>
        </p:nvSpPr>
        <p:spPr>
          <a:xfrm>
            <a:off x="12954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Oval 53"/>
          <p:cNvSpPr/>
          <p:nvPr/>
        </p:nvSpPr>
        <p:spPr>
          <a:xfrm>
            <a:off x="1981200" y="5181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Oval 54"/>
          <p:cNvSpPr/>
          <p:nvPr/>
        </p:nvSpPr>
        <p:spPr>
          <a:xfrm>
            <a:off x="1752600" y="5486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Oval 55"/>
          <p:cNvSpPr/>
          <p:nvPr/>
        </p:nvSpPr>
        <p:spPr>
          <a:xfrm>
            <a:off x="12192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7" name="Straight Connector 56"/>
          <p:cNvCxnSpPr/>
          <p:nvPr/>
        </p:nvCxnSpPr>
        <p:spPr>
          <a:xfrm rot="5400000">
            <a:off x="4496594" y="5333206"/>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a:off x="5183188" y="6018213"/>
            <a:ext cx="16002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54864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Oval 59"/>
          <p:cNvSpPr/>
          <p:nvPr/>
        </p:nvSpPr>
        <p:spPr>
          <a:xfrm>
            <a:off x="57150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Oval 60"/>
          <p:cNvSpPr/>
          <p:nvPr/>
        </p:nvSpPr>
        <p:spPr>
          <a:xfrm>
            <a:off x="58674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Oval 61"/>
          <p:cNvSpPr/>
          <p:nvPr/>
        </p:nvSpPr>
        <p:spPr>
          <a:xfrm>
            <a:off x="60198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Oval 62"/>
          <p:cNvSpPr/>
          <p:nvPr/>
        </p:nvSpPr>
        <p:spPr>
          <a:xfrm>
            <a:off x="61722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Oval 63"/>
          <p:cNvSpPr/>
          <p:nvPr/>
        </p:nvSpPr>
        <p:spPr>
          <a:xfrm>
            <a:off x="6249988" y="5715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Oval 64"/>
          <p:cNvSpPr/>
          <p:nvPr/>
        </p:nvSpPr>
        <p:spPr>
          <a:xfrm>
            <a:off x="6402388" y="5791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Oval 65"/>
          <p:cNvSpPr/>
          <p:nvPr/>
        </p:nvSpPr>
        <p:spPr>
          <a:xfrm>
            <a:off x="5791200" y="4953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Oval 66"/>
          <p:cNvSpPr/>
          <p:nvPr/>
        </p:nvSpPr>
        <p:spPr>
          <a:xfrm>
            <a:off x="5943600" y="5105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Oval 67"/>
          <p:cNvSpPr/>
          <p:nvPr/>
        </p:nvSpPr>
        <p:spPr>
          <a:xfrm>
            <a:off x="60198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Oval 68"/>
          <p:cNvSpPr/>
          <p:nvPr/>
        </p:nvSpPr>
        <p:spPr>
          <a:xfrm>
            <a:off x="6172200" y="5410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Oval 69"/>
          <p:cNvSpPr/>
          <p:nvPr/>
        </p:nvSpPr>
        <p:spPr>
          <a:xfrm>
            <a:off x="6400800" y="5562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Oval 70"/>
          <p:cNvSpPr/>
          <p:nvPr/>
        </p:nvSpPr>
        <p:spPr>
          <a:xfrm>
            <a:off x="6553200" y="5715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2" name="Straight Connector 71"/>
          <p:cNvCxnSpPr/>
          <p:nvPr/>
        </p:nvCxnSpPr>
        <p:spPr>
          <a:xfrm rot="5400000">
            <a:off x="229394" y="2894806"/>
            <a:ext cx="137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a:off x="915988" y="3579813"/>
            <a:ext cx="16002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1143000" y="3200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Oval 74"/>
          <p:cNvSpPr/>
          <p:nvPr/>
        </p:nvSpPr>
        <p:spPr>
          <a:xfrm>
            <a:off x="1676400" y="5257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Oval 75"/>
          <p:cNvSpPr/>
          <p:nvPr/>
        </p:nvSpPr>
        <p:spPr>
          <a:xfrm>
            <a:off x="1295400" y="3048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Oval 76"/>
          <p:cNvSpPr/>
          <p:nvPr/>
        </p:nvSpPr>
        <p:spPr>
          <a:xfrm>
            <a:off x="1447800" y="2895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Oval 77"/>
          <p:cNvSpPr/>
          <p:nvPr/>
        </p:nvSpPr>
        <p:spPr>
          <a:xfrm>
            <a:off x="1600200" y="2743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Oval 78"/>
          <p:cNvSpPr/>
          <p:nvPr/>
        </p:nvSpPr>
        <p:spPr>
          <a:xfrm>
            <a:off x="1752600" y="2667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0" name="Oval 79"/>
          <p:cNvSpPr/>
          <p:nvPr/>
        </p:nvSpPr>
        <p:spPr>
          <a:xfrm>
            <a:off x="1905000" y="2514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 name="Oval 80"/>
          <p:cNvSpPr/>
          <p:nvPr/>
        </p:nvSpPr>
        <p:spPr>
          <a:xfrm>
            <a:off x="2362200" y="2209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2" name="Straight Connector 81"/>
          <p:cNvCxnSpPr/>
          <p:nvPr/>
        </p:nvCxnSpPr>
        <p:spPr>
          <a:xfrm rot="5400000">
            <a:off x="4418807" y="2666206"/>
            <a:ext cx="1371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0800000">
            <a:off x="5105400" y="3351213"/>
            <a:ext cx="16002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5332413" y="2971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5" name="Oval 84"/>
          <p:cNvSpPr/>
          <p:nvPr/>
        </p:nvSpPr>
        <p:spPr>
          <a:xfrm>
            <a:off x="5484813" y="2819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Oval 85"/>
          <p:cNvSpPr/>
          <p:nvPr/>
        </p:nvSpPr>
        <p:spPr>
          <a:xfrm>
            <a:off x="5637213" y="2667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7" name="Oval 86"/>
          <p:cNvSpPr/>
          <p:nvPr/>
        </p:nvSpPr>
        <p:spPr>
          <a:xfrm>
            <a:off x="5789613" y="2514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8" name="Oval 87"/>
          <p:cNvSpPr/>
          <p:nvPr/>
        </p:nvSpPr>
        <p:spPr>
          <a:xfrm>
            <a:off x="5942013" y="2438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9" name="Oval 88"/>
          <p:cNvSpPr/>
          <p:nvPr/>
        </p:nvSpPr>
        <p:spPr>
          <a:xfrm>
            <a:off x="6094413" y="2286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 name="Oval 89"/>
          <p:cNvSpPr/>
          <p:nvPr/>
        </p:nvSpPr>
        <p:spPr>
          <a:xfrm>
            <a:off x="6323013" y="2133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91" name="Oval 90"/>
          <p:cNvSpPr/>
          <p:nvPr/>
        </p:nvSpPr>
        <p:spPr>
          <a:xfrm>
            <a:off x="6551613" y="1981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 name="Oval 91"/>
          <p:cNvSpPr/>
          <p:nvPr/>
        </p:nvSpPr>
        <p:spPr>
          <a:xfrm>
            <a:off x="6246813" y="24384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 name="Oval 92"/>
          <p:cNvSpPr/>
          <p:nvPr/>
        </p:nvSpPr>
        <p:spPr>
          <a:xfrm>
            <a:off x="5943600" y="2667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4" name="Oval 93"/>
          <p:cNvSpPr/>
          <p:nvPr/>
        </p:nvSpPr>
        <p:spPr>
          <a:xfrm>
            <a:off x="6324600" y="1828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Oval 94"/>
          <p:cNvSpPr/>
          <p:nvPr/>
        </p:nvSpPr>
        <p:spPr>
          <a:xfrm>
            <a:off x="5638800" y="29718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Oval 95"/>
          <p:cNvSpPr/>
          <p:nvPr/>
        </p:nvSpPr>
        <p:spPr>
          <a:xfrm>
            <a:off x="5943600" y="21336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Oval 96"/>
          <p:cNvSpPr/>
          <p:nvPr/>
        </p:nvSpPr>
        <p:spPr>
          <a:xfrm>
            <a:off x="5789613" y="2286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Oval 97"/>
          <p:cNvSpPr/>
          <p:nvPr/>
        </p:nvSpPr>
        <p:spPr>
          <a:xfrm>
            <a:off x="2133600" y="23622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9010" name="Picture 2" descr="http://blog.sciencegeekgirl.com/wp-content/uploads/2009/03/pirates.jpg"/>
          <p:cNvPicPr>
            <a:picLocks noChangeAspect="1" noChangeArrowheads="1"/>
          </p:cNvPicPr>
          <p:nvPr/>
        </p:nvPicPr>
        <p:blipFill>
          <a:blip r:embed="rId2"/>
          <a:srcRect/>
          <a:stretch>
            <a:fillRect/>
          </a:stretch>
        </p:blipFill>
        <p:spPr bwMode="auto">
          <a:xfrm>
            <a:off x="533400" y="1086001"/>
            <a:ext cx="7848600" cy="56195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986" name="Picture 2" descr="http://wp-abtesting.com/wp-content/uploads/2013/08/correlation-vs-causation.jpg"/>
          <p:cNvPicPr>
            <a:picLocks noChangeAspect="1" noChangeArrowheads="1"/>
          </p:cNvPicPr>
          <p:nvPr/>
        </p:nvPicPr>
        <p:blipFill>
          <a:blip r:embed="rId2"/>
          <a:srcRect/>
          <a:stretch>
            <a:fillRect/>
          </a:stretch>
        </p:blipFill>
        <p:spPr bwMode="auto">
          <a:xfrm>
            <a:off x="762000" y="845582"/>
            <a:ext cx="7391400" cy="593621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0034" name="Picture 2" descr="http://ahealthyparadigm.files.wordpress.com/2013/11/7ehhlko.gif"/>
          <p:cNvPicPr>
            <a:picLocks noChangeAspect="1" noChangeArrowheads="1"/>
          </p:cNvPicPr>
          <p:nvPr/>
        </p:nvPicPr>
        <p:blipFill>
          <a:blip r:embed="rId2"/>
          <a:srcRect/>
          <a:stretch>
            <a:fillRect/>
          </a:stretch>
        </p:blipFill>
        <p:spPr bwMode="auto">
          <a:xfrm>
            <a:off x="152400" y="3581400"/>
            <a:ext cx="8648902" cy="2695576"/>
          </a:xfrm>
          <a:prstGeom prst="rect">
            <a:avLst/>
          </a:prstGeom>
          <a:noFill/>
        </p:spPr>
      </p:pic>
      <p:sp>
        <p:nvSpPr>
          <p:cNvPr id="6" name="TextBox 5"/>
          <p:cNvSpPr txBox="1"/>
          <p:nvPr/>
        </p:nvSpPr>
        <p:spPr>
          <a:xfrm>
            <a:off x="304800" y="1066800"/>
            <a:ext cx="8305800" cy="646331"/>
          </a:xfrm>
          <a:prstGeom prst="rect">
            <a:avLst/>
          </a:prstGeom>
          <a:noFill/>
        </p:spPr>
        <p:txBody>
          <a:bodyPr wrap="square" rtlCol="0">
            <a:spAutoFit/>
          </a:bodyPr>
          <a:lstStyle/>
          <a:p>
            <a:r>
              <a:rPr lang="en-US" sz="3600" dirty="0" smtClean="0"/>
              <a:t>Correlation does </a:t>
            </a:r>
            <a:r>
              <a:rPr lang="en-US" sz="3600" b="1" u="sng" dirty="0" smtClean="0"/>
              <a:t>not equal </a:t>
            </a:r>
            <a:r>
              <a:rPr lang="en-US" sz="3600" dirty="0" smtClean="0"/>
              <a:t>causation</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p:txBody>
          <a:bodyPr/>
          <a:lstStyle/>
          <a:p>
            <a:pPr eaLnBrk="1" hangingPunct="1"/>
            <a:r>
              <a:rPr lang="en-US" smtClean="0"/>
              <a:t>Regression</a:t>
            </a:r>
          </a:p>
        </p:txBody>
      </p:sp>
      <p:sp>
        <p:nvSpPr>
          <p:cNvPr id="41987" name="Rectangle 5"/>
          <p:cNvSpPr>
            <a:spLocks noGrp="1" noChangeArrowheads="1"/>
          </p:cNvSpPr>
          <p:nvPr>
            <p:ph type="subTitle" idx="1"/>
          </p:nvPr>
        </p:nvSpPr>
        <p:spPr/>
        <p:txBody>
          <a:bodyPr/>
          <a:lstStyle/>
          <a:p>
            <a:pPr eaLnBrk="1" hangingPunct="1"/>
            <a:r>
              <a:rPr lang="en-US" smtClean="0"/>
              <a:t>Understanding The Residuals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28" name="Picture 4" descr="https://encrypted-tbn0.gstatic.com/images?q=tbn:ANd9GcTCbg9Ora6MMDRXobeUFw0Chs4icHIEhDJHbClNLsZ67Xf4qfa47Q"/>
          <p:cNvPicPr>
            <a:picLocks noChangeAspect="1" noChangeArrowheads="1"/>
          </p:cNvPicPr>
          <p:nvPr/>
        </p:nvPicPr>
        <p:blipFill>
          <a:blip r:embed="rId2"/>
          <a:srcRect/>
          <a:stretch>
            <a:fillRect/>
          </a:stretch>
        </p:blipFill>
        <p:spPr bwMode="auto">
          <a:xfrm>
            <a:off x="1143000" y="2101528"/>
            <a:ext cx="6248400" cy="4680272"/>
          </a:xfrm>
          <a:prstGeom prst="rect">
            <a:avLst/>
          </a:prstGeom>
          <a:noFill/>
        </p:spPr>
      </p:pic>
      <p:sp>
        <p:nvSpPr>
          <p:cNvPr id="6" name="Rectangular Callout 5"/>
          <p:cNvSpPr/>
          <p:nvPr/>
        </p:nvSpPr>
        <p:spPr>
          <a:xfrm>
            <a:off x="6629400" y="457200"/>
            <a:ext cx="2209800" cy="1828800"/>
          </a:xfrm>
          <a:prstGeom prst="wedgeRectCallout">
            <a:avLst>
              <a:gd name="adj1" fmla="val -69362"/>
              <a:gd name="adj2" fmla="val 911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Success is not advanced statistics.  Success is a better business strategy.</a:t>
            </a:r>
            <a:endParaRPr lang="en-US" dirty="0"/>
          </a:p>
        </p:txBody>
      </p:sp>
      <p:sp>
        <p:nvSpPr>
          <p:cNvPr id="7" name="Rectangular Callout 6"/>
          <p:cNvSpPr/>
          <p:nvPr/>
        </p:nvSpPr>
        <p:spPr>
          <a:xfrm>
            <a:off x="4114800" y="5257800"/>
            <a:ext cx="3200400" cy="1066800"/>
          </a:xfrm>
          <a:prstGeom prst="wedgeRectCallout">
            <a:avLst>
              <a:gd name="adj1" fmla="val -93522"/>
              <a:gd name="adj2" fmla="val -975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More business intelligence from your data.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20" name="Picture 2" descr="graph"/>
          <p:cNvPicPr>
            <a:picLocks noGrp="1" noChangeAspect="1" noChangeArrowheads="1"/>
          </p:cNvPicPr>
          <p:nvPr>
            <p:ph sz="quarter" idx="2"/>
          </p:nvPr>
        </p:nvPicPr>
        <p:blipFill>
          <a:blip r:embed="rId3"/>
          <a:srcRect/>
          <a:stretch>
            <a:fillRect/>
          </a:stretch>
        </p:blipFill>
        <p:spPr>
          <a:xfrm>
            <a:off x="457200" y="993775"/>
            <a:ext cx="4464050" cy="3654425"/>
          </a:xfrm>
          <a:noFill/>
        </p:spPr>
      </p:pic>
      <p:sp>
        <p:nvSpPr>
          <p:cNvPr id="17421" name="Rectangle 3"/>
          <p:cNvSpPr>
            <a:spLocks noGrp="1" noChangeArrowheads="1"/>
          </p:cNvSpPr>
          <p:nvPr>
            <p:ph type="body" sz="half" idx="1"/>
          </p:nvPr>
        </p:nvSpPr>
        <p:spPr>
          <a:xfrm>
            <a:off x="836613" y="533400"/>
            <a:ext cx="8002587" cy="533400"/>
          </a:xfrm>
        </p:spPr>
        <p:txBody>
          <a:bodyPr/>
          <a:lstStyle/>
          <a:p>
            <a:pPr eaLnBrk="1" hangingPunct="1">
              <a:lnSpc>
                <a:spcPct val="90000"/>
              </a:lnSpc>
              <a:buFont typeface="Wingdings" pitchFamily="2" charset="2"/>
              <a:buNone/>
            </a:pPr>
            <a:r>
              <a:rPr lang="en-US" sz="2800" smtClean="0"/>
              <a:t> Representation of the regression line</a:t>
            </a:r>
            <a:endParaRPr lang="th-TH" sz="2800" smtClean="0"/>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p:txBody>
      </p:sp>
      <p:graphicFrame>
        <p:nvGraphicFramePr>
          <p:cNvPr id="17410" name="Object 4"/>
          <p:cNvGraphicFramePr>
            <a:graphicFrameLocks noGrp="1" noChangeAspect="1"/>
          </p:cNvGraphicFramePr>
          <p:nvPr>
            <p:ph sz="quarter" idx="3"/>
          </p:nvPr>
        </p:nvGraphicFramePr>
        <p:xfrm>
          <a:off x="457200" y="1352550"/>
          <a:ext cx="304800" cy="360363"/>
        </p:xfrm>
        <a:graphic>
          <a:graphicData uri="http://schemas.openxmlformats.org/presentationml/2006/ole">
            <p:oleObj spid="_x0000_s210052" name="Equation" r:id="rId4" imgW="139579" imgH="164957" progId="Equation.3">
              <p:embed/>
            </p:oleObj>
          </a:graphicData>
        </a:graphic>
      </p:graphicFrame>
      <p:graphicFrame>
        <p:nvGraphicFramePr>
          <p:cNvPr id="17411" name="Object 5"/>
          <p:cNvGraphicFramePr>
            <a:graphicFrameLocks noChangeAspect="1"/>
          </p:cNvGraphicFramePr>
          <p:nvPr/>
        </p:nvGraphicFramePr>
        <p:xfrm>
          <a:off x="3944938" y="3944938"/>
          <a:ext cx="387350" cy="360362"/>
        </p:xfrm>
        <a:graphic>
          <a:graphicData uri="http://schemas.openxmlformats.org/presentationml/2006/ole">
            <p:oleObj spid="_x0000_s210053" name="Equation" r:id="rId5" imgW="177492" imgH="164814" progId="Equation.3">
              <p:embed/>
            </p:oleObj>
          </a:graphicData>
        </a:graphic>
      </p:graphicFrame>
      <p:graphicFrame>
        <p:nvGraphicFramePr>
          <p:cNvPr id="17412" name="Object 6"/>
          <p:cNvGraphicFramePr>
            <a:graphicFrameLocks noChangeAspect="1"/>
          </p:cNvGraphicFramePr>
          <p:nvPr/>
        </p:nvGraphicFramePr>
        <p:xfrm>
          <a:off x="3841750" y="2620963"/>
          <a:ext cx="304800" cy="415925"/>
        </p:xfrm>
        <a:graphic>
          <a:graphicData uri="http://schemas.openxmlformats.org/presentationml/2006/ole">
            <p:oleObj spid="_x0000_s210054" name="Equation" r:id="rId6" imgW="139639" imgH="190417" progId="">
              <p:embed/>
            </p:oleObj>
          </a:graphicData>
        </a:graphic>
      </p:graphicFrame>
      <p:graphicFrame>
        <p:nvGraphicFramePr>
          <p:cNvPr id="17413" name="Object 7"/>
          <p:cNvGraphicFramePr>
            <a:graphicFrameLocks noChangeAspect="1"/>
          </p:cNvGraphicFramePr>
          <p:nvPr/>
        </p:nvGraphicFramePr>
        <p:xfrm>
          <a:off x="3733800" y="1371600"/>
          <a:ext cx="360363" cy="498475"/>
        </p:xfrm>
        <a:graphic>
          <a:graphicData uri="http://schemas.openxmlformats.org/presentationml/2006/ole">
            <p:oleObj spid="_x0000_s210055" name="Equation" r:id="rId7" imgW="165028" imgH="228501" progId="Equation.3">
              <p:embed/>
            </p:oleObj>
          </a:graphicData>
        </a:graphic>
      </p:graphicFrame>
      <p:graphicFrame>
        <p:nvGraphicFramePr>
          <p:cNvPr id="17414" name="Object 8"/>
          <p:cNvGraphicFramePr>
            <a:graphicFrameLocks noChangeAspect="1"/>
          </p:cNvGraphicFramePr>
          <p:nvPr/>
        </p:nvGraphicFramePr>
        <p:xfrm>
          <a:off x="2687638" y="1295400"/>
          <a:ext cx="360362" cy="498475"/>
        </p:xfrm>
        <a:graphic>
          <a:graphicData uri="http://schemas.openxmlformats.org/presentationml/2006/ole">
            <p:oleObj spid="_x0000_s210056" name="Equation" r:id="rId8" imgW="165028" imgH="228501" progId="Equation.3">
              <p:embed/>
            </p:oleObj>
          </a:graphicData>
        </a:graphic>
      </p:graphicFrame>
      <p:graphicFrame>
        <p:nvGraphicFramePr>
          <p:cNvPr id="17415" name="Object 9"/>
          <p:cNvGraphicFramePr>
            <a:graphicFrameLocks noChangeAspect="1"/>
          </p:cNvGraphicFramePr>
          <p:nvPr/>
        </p:nvGraphicFramePr>
        <p:xfrm>
          <a:off x="2112963" y="1716088"/>
          <a:ext cx="304800" cy="498475"/>
        </p:xfrm>
        <a:graphic>
          <a:graphicData uri="http://schemas.openxmlformats.org/presentationml/2006/ole">
            <p:oleObj spid="_x0000_s210057" name="Equation" r:id="rId9" imgW="139700" imgH="228600" progId="Equation.3">
              <p:embed/>
            </p:oleObj>
          </a:graphicData>
        </a:graphic>
      </p:graphicFrame>
      <p:graphicFrame>
        <p:nvGraphicFramePr>
          <p:cNvPr id="17416" name="Object 10"/>
          <p:cNvGraphicFramePr>
            <a:graphicFrameLocks noChangeAspect="1"/>
          </p:cNvGraphicFramePr>
          <p:nvPr/>
        </p:nvGraphicFramePr>
        <p:xfrm>
          <a:off x="2533650" y="3946525"/>
          <a:ext cx="331788" cy="500063"/>
        </p:xfrm>
        <a:graphic>
          <a:graphicData uri="http://schemas.openxmlformats.org/presentationml/2006/ole">
            <p:oleObj spid="_x0000_s210058" name="Equation" r:id="rId10" imgW="152334" imgH="228501" progId="Equation.3">
              <p:embed/>
            </p:oleObj>
          </a:graphicData>
        </a:graphic>
      </p:graphicFrame>
      <p:graphicFrame>
        <p:nvGraphicFramePr>
          <p:cNvPr id="17417" name="Object 12"/>
          <p:cNvGraphicFramePr>
            <a:graphicFrameLocks noChangeAspect="1"/>
          </p:cNvGraphicFramePr>
          <p:nvPr/>
        </p:nvGraphicFramePr>
        <p:xfrm>
          <a:off x="5715000" y="3581400"/>
          <a:ext cx="1800225" cy="514350"/>
        </p:xfrm>
        <a:graphic>
          <a:graphicData uri="http://schemas.openxmlformats.org/presentationml/2006/ole">
            <p:oleObj spid="_x0000_s210059" name="Equation" r:id="rId11" imgW="685800" imgH="228600" progId="Equation.3">
              <p:embed/>
            </p:oleObj>
          </a:graphicData>
        </a:graphic>
      </p:graphicFrame>
      <p:graphicFrame>
        <p:nvGraphicFramePr>
          <p:cNvPr id="17418" name="Object 13"/>
          <p:cNvGraphicFramePr>
            <a:graphicFrameLocks noChangeAspect="1"/>
          </p:cNvGraphicFramePr>
          <p:nvPr/>
        </p:nvGraphicFramePr>
        <p:xfrm>
          <a:off x="5638800" y="2743200"/>
          <a:ext cx="1804988" cy="500063"/>
        </p:xfrm>
        <a:graphic>
          <a:graphicData uri="http://schemas.openxmlformats.org/presentationml/2006/ole">
            <p:oleObj spid="_x0000_s210060" name="Equation" r:id="rId12" imgW="774364" imgH="215806" progId="Equation.3">
              <p:embed/>
            </p:oleObj>
          </a:graphicData>
        </a:graphic>
      </p:graphicFrame>
      <p:sp>
        <p:nvSpPr>
          <p:cNvPr id="17422" name="Text Box 14"/>
          <p:cNvSpPr txBox="1">
            <a:spLocks noChangeArrowheads="1"/>
          </p:cNvSpPr>
          <p:nvPr/>
        </p:nvSpPr>
        <p:spPr bwMode="auto">
          <a:xfrm>
            <a:off x="5257800" y="4419600"/>
            <a:ext cx="3048000" cy="641350"/>
          </a:xfrm>
          <a:prstGeom prst="rect">
            <a:avLst/>
          </a:prstGeom>
          <a:noFill/>
          <a:ln w="9525">
            <a:noFill/>
            <a:miter lim="800000"/>
            <a:headEnd/>
            <a:tailEnd/>
          </a:ln>
        </p:spPr>
        <p:txBody>
          <a:bodyPr>
            <a:spAutoFit/>
          </a:bodyPr>
          <a:lstStyle/>
          <a:p>
            <a:pPr>
              <a:spcBef>
                <a:spcPct val="50000"/>
              </a:spcBef>
            </a:pPr>
            <a:r>
              <a:rPr lang="en-US"/>
              <a:t>The difference between actual and estimated.</a:t>
            </a:r>
            <a:endParaRPr lang="th-TH"/>
          </a:p>
        </p:txBody>
      </p:sp>
      <p:sp>
        <p:nvSpPr>
          <p:cNvPr id="17423" name="AutoShape 15"/>
          <p:cNvSpPr>
            <a:spLocks/>
          </p:cNvSpPr>
          <p:nvPr/>
        </p:nvSpPr>
        <p:spPr bwMode="auto">
          <a:xfrm rot="-5400000">
            <a:off x="6781800" y="3810000"/>
            <a:ext cx="304800" cy="914400"/>
          </a:xfrm>
          <a:prstGeom prst="leftBrace">
            <a:avLst>
              <a:gd name="adj1" fmla="val 25000"/>
              <a:gd name="adj2" fmla="val 50000"/>
            </a:avLst>
          </a:prstGeom>
          <a:noFill/>
          <a:ln w="9525">
            <a:solidFill>
              <a:schemeClr val="tx1"/>
            </a:solidFill>
            <a:round/>
            <a:headEnd/>
            <a:tailEnd/>
          </a:ln>
        </p:spPr>
        <p:txBody>
          <a:bodyPr wrap="none" anchor="ctr"/>
          <a:lstStyle/>
          <a:p>
            <a:endParaRPr lang="en-US"/>
          </a:p>
        </p:txBody>
      </p:sp>
      <p:graphicFrame>
        <p:nvGraphicFramePr>
          <p:cNvPr id="17419" name="Object 16"/>
          <p:cNvGraphicFramePr>
            <a:graphicFrameLocks noChangeAspect="1"/>
          </p:cNvGraphicFramePr>
          <p:nvPr/>
        </p:nvGraphicFramePr>
        <p:xfrm>
          <a:off x="5257800" y="1524000"/>
          <a:ext cx="3048000" cy="833438"/>
        </p:xfrm>
        <a:graphic>
          <a:graphicData uri="http://schemas.openxmlformats.org/presentationml/2006/ole">
            <p:oleObj spid="_x0000_s210061" name="Equation" r:id="rId13" imgW="1624895" imgH="444307" progId="">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19"/>
          <p:cNvSpPr>
            <a:spLocks noGrp="1" noChangeArrowheads="1"/>
          </p:cNvSpPr>
          <p:nvPr>
            <p:ph type="title"/>
          </p:nvPr>
        </p:nvSpPr>
        <p:spPr>
          <a:xfrm>
            <a:off x="457200" y="457200"/>
            <a:ext cx="8001000" cy="838200"/>
          </a:xfrm>
        </p:spPr>
        <p:txBody>
          <a:bodyPr/>
          <a:lstStyle/>
          <a:p>
            <a:pPr eaLnBrk="1" hangingPunct="1"/>
            <a:r>
              <a:rPr lang="en-US" smtClean="0"/>
              <a:t>Facts In Regression</a:t>
            </a:r>
          </a:p>
        </p:txBody>
      </p:sp>
      <p:graphicFrame>
        <p:nvGraphicFramePr>
          <p:cNvPr id="18434" name="Object 3"/>
          <p:cNvGraphicFramePr>
            <a:graphicFrameLocks noGrp="1" noChangeAspect="1"/>
          </p:cNvGraphicFramePr>
          <p:nvPr>
            <p:ph sz="quarter" idx="4294967295"/>
          </p:nvPr>
        </p:nvGraphicFramePr>
        <p:xfrm>
          <a:off x="457200" y="3200400"/>
          <a:ext cx="3733800" cy="1023938"/>
        </p:xfrm>
        <a:graphic>
          <a:graphicData uri="http://schemas.openxmlformats.org/presentationml/2006/ole">
            <p:oleObj spid="_x0000_s210985" name="Equation" r:id="rId3" imgW="1574800" imgH="431800" progId="Equation.3">
              <p:embed/>
            </p:oleObj>
          </a:graphicData>
        </a:graphic>
      </p:graphicFrame>
      <p:graphicFrame>
        <p:nvGraphicFramePr>
          <p:cNvPr id="18435" name="Object 5"/>
          <p:cNvGraphicFramePr>
            <a:graphicFrameLocks noGrp="1" noChangeAspect="1"/>
          </p:cNvGraphicFramePr>
          <p:nvPr>
            <p:ph sz="quarter" idx="4294967295"/>
          </p:nvPr>
        </p:nvGraphicFramePr>
        <p:xfrm>
          <a:off x="0" y="5210175"/>
          <a:ext cx="7772400" cy="1225550"/>
        </p:xfrm>
        <a:graphic>
          <a:graphicData uri="http://schemas.openxmlformats.org/presentationml/2006/ole">
            <p:oleObj spid="_x0000_s210986" name="Equation" r:id="rId4" imgW="2743200" imgH="431800" progId="Equation.3">
              <p:embed/>
            </p:oleObj>
          </a:graphicData>
        </a:graphic>
      </p:graphicFrame>
      <p:graphicFrame>
        <p:nvGraphicFramePr>
          <p:cNvPr id="18436" name="Object 4"/>
          <p:cNvGraphicFramePr>
            <a:graphicFrameLocks noChangeAspect="1"/>
          </p:cNvGraphicFramePr>
          <p:nvPr/>
        </p:nvGraphicFramePr>
        <p:xfrm>
          <a:off x="228600" y="1447800"/>
          <a:ext cx="4191000" cy="1311275"/>
        </p:xfrm>
        <a:graphic>
          <a:graphicData uri="http://schemas.openxmlformats.org/presentationml/2006/ole">
            <p:oleObj spid="_x0000_s210987" name="Equation" r:id="rId5" imgW="1371600" imgH="431800" progId="Equation.3">
              <p:embed/>
            </p:oleObj>
          </a:graphicData>
        </a:graphic>
      </p:graphicFrame>
      <p:sp>
        <p:nvSpPr>
          <p:cNvPr id="18438" name="AutoShape 6"/>
          <p:cNvSpPr>
            <a:spLocks noChangeArrowheads="1"/>
          </p:cNvSpPr>
          <p:nvPr/>
        </p:nvSpPr>
        <p:spPr bwMode="auto">
          <a:xfrm>
            <a:off x="5562600" y="990600"/>
            <a:ext cx="3352800" cy="381000"/>
          </a:xfrm>
          <a:prstGeom prst="wedgeRectCallout">
            <a:avLst>
              <a:gd name="adj1" fmla="val -85699"/>
              <a:gd name="adj2" fmla="val 176667"/>
            </a:avLst>
          </a:prstGeom>
          <a:solidFill>
            <a:srgbClr val="00CCFF"/>
          </a:solidFill>
          <a:ln w="9525">
            <a:solidFill>
              <a:schemeClr val="tx1"/>
            </a:solidFill>
            <a:miter lim="800000"/>
            <a:headEnd/>
            <a:tailEnd/>
          </a:ln>
        </p:spPr>
        <p:txBody>
          <a:bodyPr/>
          <a:lstStyle/>
          <a:p>
            <a:pPr algn="ctr"/>
            <a:r>
              <a:rPr lang="en-US" sz="2000"/>
              <a:t>The residuals sum to zero.</a:t>
            </a:r>
          </a:p>
        </p:txBody>
      </p:sp>
      <p:sp>
        <p:nvSpPr>
          <p:cNvPr id="18439" name="AutoShape 7"/>
          <p:cNvSpPr>
            <a:spLocks noChangeArrowheads="1"/>
          </p:cNvSpPr>
          <p:nvPr/>
        </p:nvSpPr>
        <p:spPr bwMode="auto">
          <a:xfrm>
            <a:off x="4419600" y="2590800"/>
            <a:ext cx="4267200" cy="457200"/>
          </a:xfrm>
          <a:prstGeom prst="wedgeRectCallout">
            <a:avLst>
              <a:gd name="adj1" fmla="val -123477"/>
              <a:gd name="adj2" fmla="val 123958"/>
            </a:avLst>
          </a:prstGeom>
          <a:solidFill>
            <a:srgbClr val="00CCFF"/>
          </a:solidFill>
          <a:ln w="9525">
            <a:solidFill>
              <a:schemeClr val="tx1"/>
            </a:solidFill>
            <a:miter lim="800000"/>
            <a:headEnd/>
            <a:tailEnd/>
          </a:ln>
        </p:spPr>
        <p:txBody>
          <a:bodyPr/>
          <a:lstStyle/>
          <a:p>
            <a:pPr algn="ctr"/>
            <a:r>
              <a:rPr lang="en-US" sz="2000"/>
              <a:t>The residual times x</a:t>
            </a:r>
            <a:r>
              <a:rPr lang="en-US" sz="2000" baseline="-25000"/>
              <a:t>i</a:t>
            </a:r>
            <a:r>
              <a:rPr lang="en-US" sz="2000"/>
              <a:t> sum to zero.</a:t>
            </a:r>
          </a:p>
        </p:txBody>
      </p:sp>
      <p:sp>
        <p:nvSpPr>
          <p:cNvPr id="18440" name="AutoShape 8"/>
          <p:cNvSpPr>
            <a:spLocks noChangeArrowheads="1"/>
          </p:cNvSpPr>
          <p:nvPr/>
        </p:nvSpPr>
        <p:spPr bwMode="auto">
          <a:xfrm>
            <a:off x="2819400" y="4419600"/>
            <a:ext cx="4572000" cy="533400"/>
          </a:xfrm>
          <a:prstGeom prst="wedgeRectCallout">
            <a:avLst>
              <a:gd name="adj1" fmla="val -97639"/>
              <a:gd name="adj2" fmla="val 152380"/>
            </a:avLst>
          </a:prstGeom>
          <a:solidFill>
            <a:srgbClr val="00CCFF"/>
          </a:solidFill>
          <a:ln w="9525">
            <a:solidFill>
              <a:schemeClr val="tx1"/>
            </a:solidFill>
            <a:miter lim="800000"/>
            <a:headEnd/>
            <a:tailEnd/>
          </a:ln>
        </p:spPr>
        <p:txBody>
          <a:bodyPr/>
          <a:lstStyle/>
          <a:p>
            <a:pPr algn="ctr"/>
            <a:r>
              <a:rPr lang="en-US" sz="2000"/>
              <a:t>The residual times yhat_i sum to zero.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14"/>
          <p:cNvSpPr>
            <a:spLocks noGrp="1" noChangeArrowheads="1"/>
          </p:cNvSpPr>
          <p:nvPr>
            <p:ph type="title"/>
          </p:nvPr>
        </p:nvSpPr>
        <p:spPr>
          <a:xfrm>
            <a:off x="457200" y="304800"/>
            <a:ext cx="8305800" cy="1143000"/>
          </a:xfrm>
        </p:spPr>
        <p:txBody>
          <a:bodyPr/>
          <a:lstStyle/>
          <a:p>
            <a:pPr eaLnBrk="1" hangingPunct="1"/>
            <a:r>
              <a:rPr lang="en-US" smtClean="0"/>
              <a:t>More Facts In Regression</a:t>
            </a:r>
          </a:p>
        </p:txBody>
      </p:sp>
      <p:graphicFrame>
        <p:nvGraphicFramePr>
          <p:cNvPr id="19458" name="Object 2"/>
          <p:cNvGraphicFramePr>
            <a:graphicFrameLocks noGrp="1" noChangeAspect="1"/>
          </p:cNvGraphicFramePr>
          <p:nvPr>
            <p:ph sz="quarter" idx="4294967295"/>
          </p:nvPr>
        </p:nvGraphicFramePr>
        <p:xfrm>
          <a:off x="304800" y="4495800"/>
          <a:ext cx="5943600" cy="915988"/>
        </p:xfrm>
        <a:graphic>
          <a:graphicData uri="http://schemas.openxmlformats.org/presentationml/2006/ole">
            <p:oleObj spid="_x0000_s211996" name="Equation" r:id="rId3" imgW="2806700" imgH="431800" progId="Equation.3">
              <p:embed/>
            </p:oleObj>
          </a:graphicData>
        </a:graphic>
      </p:graphicFrame>
      <p:sp>
        <p:nvSpPr>
          <p:cNvPr id="19461" name="AutoShape 9"/>
          <p:cNvSpPr>
            <a:spLocks noChangeArrowheads="1"/>
          </p:cNvSpPr>
          <p:nvPr/>
        </p:nvSpPr>
        <p:spPr bwMode="auto">
          <a:xfrm>
            <a:off x="3124200" y="3429000"/>
            <a:ext cx="5410200" cy="990600"/>
          </a:xfrm>
          <a:prstGeom prst="wedgeRectCallout">
            <a:avLst>
              <a:gd name="adj1" fmla="val -96713"/>
              <a:gd name="adj2" fmla="val 77722"/>
            </a:avLst>
          </a:prstGeom>
          <a:solidFill>
            <a:srgbClr val="00CCFF"/>
          </a:solidFill>
          <a:ln w="9525">
            <a:solidFill>
              <a:schemeClr val="tx1"/>
            </a:solidFill>
            <a:miter lim="800000"/>
            <a:headEnd/>
            <a:tailEnd/>
          </a:ln>
        </p:spPr>
        <p:txBody>
          <a:bodyPr/>
          <a:lstStyle/>
          <a:p>
            <a:pPr algn="ctr"/>
            <a:r>
              <a:rPr lang="en-US" sz="2000"/>
              <a:t>The residuals sum to zero.  This is one reason why we look at the sum of the residuals squared.  SSE (Sum of Squares Error)</a:t>
            </a:r>
          </a:p>
        </p:txBody>
      </p:sp>
      <p:sp>
        <p:nvSpPr>
          <p:cNvPr id="19462" name="Rectangle 10"/>
          <p:cNvSpPr>
            <a:spLocks noChangeArrowheads="1"/>
          </p:cNvSpPr>
          <p:nvPr/>
        </p:nvSpPr>
        <p:spPr bwMode="auto">
          <a:xfrm>
            <a:off x="304800" y="5867400"/>
            <a:ext cx="8610600" cy="838200"/>
          </a:xfrm>
          <a:prstGeom prst="rect">
            <a:avLst/>
          </a:prstGeom>
          <a:solidFill>
            <a:srgbClr val="99CCFF"/>
          </a:solidFill>
          <a:ln w="9525">
            <a:solidFill>
              <a:schemeClr val="tx1"/>
            </a:solidFill>
            <a:miter lim="800000"/>
            <a:headEnd/>
            <a:tailEnd/>
          </a:ln>
        </p:spPr>
        <p:txBody>
          <a:bodyPr anchor="ctr"/>
          <a:lstStyle/>
          <a:p>
            <a:pPr algn="ctr"/>
            <a:r>
              <a:rPr lang="en-US" sz="2000"/>
              <a:t>The regression line always goes through the point (xbar,ybar).  Thus when x=xbar yhat=ybar.  That is if you solve for yhat at xbar you will get ybar. </a:t>
            </a:r>
          </a:p>
        </p:txBody>
      </p:sp>
      <p:graphicFrame>
        <p:nvGraphicFramePr>
          <p:cNvPr id="19459" name="Object 11"/>
          <p:cNvGraphicFramePr>
            <a:graphicFrameLocks noGrp="1" noChangeAspect="1"/>
          </p:cNvGraphicFramePr>
          <p:nvPr>
            <p:ph sz="quarter" idx="4294967295"/>
          </p:nvPr>
        </p:nvGraphicFramePr>
        <p:xfrm>
          <a:off x="4419600" y="1600200"/>
          <a:ext cx="3200400" cy="1700213"/>
        </p:xfrm>
        <a:graphic>
          <a:graphicData uri="http://schemas.openxmlformats.org/presentationml/2006/ole">
            <p:oleObj spid="_x0000_s211997" name="สมการ" r:id="rId4" imgW="812447" imgH="431613" progId="Equation.3">
              <p:embed/>
            </p:oleObj>
          </a:graphicData>
        </a:graphic>
      </p:graphicFrame>
      <p:sp>
        <p:nvSpPr>
          <p:cNvPr id="19463" name="Rectangle 15"/>
          <p:cNvSpPr>
            <a:spLocks noChangeArrowheads="1"/>
          </p:cNvSpPr>
          <p:nvPr/>
        </p:nvSpPr>
        <p:spPr bwMode="auto">
          <a:xfrm>
            <a:off x="381000" y="1828800"/>
            <a:ext cx="3352800" cy="1219200"/>
          </a:xfrm>
          <a:prstGeom prst="rect">
            <a:avLst/>
          </a:prstGeom>
          <a:solidFill>
            <a:srgbClr val="00CCFF"/>
          </a:solidFill>
          <a:ln w="9525">
            <a:solidFill>
              <a:schemeClr val="tx1"/>
            </a:solidFill>
            <a:miter lim="800000"/>
            <a:headEnd/>
            <a:tailEnd/>
          </a:ln>
        </p:spPr>
        <p:txBody>
          <a:bodyPr anchor="ctr"/>
          <a:lstStyle/>
          <a:p>
            <a:pPr algn="ctr"/>
            <a:r>
              <a:rPr lang="en-US"/>
              <a:t>The sum of the y_i equals the sum of the yhat_i</a:t>
            </a:r>
          </a:p>
        </p:txBody>
      </p:sp>
      <p:sp>
        <p:nvSpPr>
          <p:cNvPr id="19464" name="Line 16"/>
          <p:cNvSpPr>
            <a:spLocks noChangeShapeType="1"/>
          </p:cNvSpPr>
          <p:nvPr/>
        </p:nvSpPr>
        <p:spPr bwMode="auto">
          <a:xfrm>
            <a:off x="3810000" y="2438400"/>
            <a:ext cx="685800" cy="0"/>
          </a:xfrm>
          <a:prstGeom prst="line">
            <a:avLst/>
          </a:prstGeom>
          <a:noFill/>
          <a:ln w="508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pPr eaLnBrk="1" hangingPunct="1"/>
            <a:r>
              <a:rPr lang="en-US" smtClean="0"/>
              <a:t>More Facts In Regression</a:t>
            </a:r>
          </a:p>
        </p:txBody>
      </p:sp>
      <p:graphicFrame>
        <p:nvGraphicFramePr>
          <p:cNvPr id="20482" name="Object 11"/>
          <p:cNvGraphicFramePr>
            <a:graphicFrameLocks noGrp="1" noChangeAspect="1"/>
          </p:cNvGraphicFramePr>
          <p:nvPr>
            <p:ph sz="quarter" idx="2"/>
          </p:nvPr>
        </p:nvGraphicFramePr>
        <p:xfrm>
          <a:off x="263525" y="3352800"/>
          <a:ext cx="3740150" cy="1068388"/>
        </p:xfrm>
        <a:graphic>
          <a:graphicData uri="http://schemas.openxmlformats.org/presentationml/2006/ole">
            <p:oleObj spid="_x0000_s213033" name="Equation" r:id="rId3" imgW="1155700" imgH="330200" progId="">
              <p:embed/>
            </p:oleObj>
          </a:graphicData>
        </a:graphic>
      </p:graphicFrame>
      <p:graphicFrame>
        <p:nvGraphicFramePr>
          <p:cNvPr id="20483" name="Object 19"/>
          <p:cNvGraphicFramePr>
            <a:graphicFrameLocks noGrp="1" noChangeAspect="1"/>
          </p:cNvGraphicFramePr>
          <p:nvPr>
            <p:ph sz="quarter" idx="3"/>
          </p:nvPr>
        </p:nvGraphicFramePr>
        <p:xfrm>
          <a:off x="228600" y="1828800"/>
          <a:ext cx="3886200" cy="1012825"/>
        </p:xfrm>
        <a:graphic>
          <a:graphicData uri="http://schemas.openxmlformats.org/presentationml/2006/ole">
            <p:oleObj spid="_x0000_s213034" name="Equation" r:id="rId4" imgW="1167893" imgH="304668" progId="">
              <p:embed/>
            </p:oleObj>
          </a:graphicData>
        </a:graphic>
      </p:graphicFrame>
      <p:sp>
        <p:nvSpPr>
          <p:cNvPr id="20486" name="Rectangle 21"/>
          <p:cNvSpPr>
            <a:spLocks noChangeArrowheads="1"/>
          </p:cNvSpPr>
          <p:nvPr/>
        </p:nvSpPr>
        <p:spPr bwMode="auto">
          <a:xfrm>
            <a:off x="4267200" y="1905000"/>
            <a:ext cx="4114800" cy="685800"/>
          </a:xfrm>
          <a:prstGeom prst="rect">
            <a:avLst/>
          </a:prstGeom>
          <a:solidFill>
            <a:srgbClr val="99CCFF"/>
          </a:solidFill>
          <a:ln w="9525">
            <a:solidFill>
              <a:schemeClr val="tx1"/>
            </a:solidFill>
            <a:miter lim="800000"/>
            <a:headEnd/>
            <a:tailEnd/>
          </a:ln>
        </p:spPr>
        <p:txBody>
          <a:bodyPr wrap="none" anchor="ctr"/>
          <a:lstStyle/>
          <a:p>
            <a:pPr algn="ctr"/>
            <a:r>
              <a:rPr lang="en-US" sz="2400"/>
              <a:t>SST (Sum of Squares Total)</a:t>
            </a:r>
          </a:p>
        </p:txBody>
      </p:sp>
      <p:graphicFrame>
        <p:nvGraphicFramePr>
          <p:cNvPr id="20484" name="Object 26"/>
          <p:cNvGraphicFramePr>
            <a:graphicFrameLocks noGrp="1" noChangeAspect="1"/>
          </p:cNvGraphicFramePr>
          <p:nvPr>
            <p:ph sz="half" idx="1"/>
          </p:nvPr>
        </p:nvGraphicFramePr>
        <p:xfrm>
          <a:off x="217488" y="4876800"/>
          <a:ext cx="3756025" cy="1114425"/>
        </p:xfrm>
        <a:graphic>
          <a:graphicData uri="http://schemas.openxmlformats.org/presentationml/2006/ole">
            <p:oleObj spid="_x0000_s213035" name="Equation" r:id="rId5" imgW="1155700" imgH="342900" progId="">
              <p:embed/>
            </p:oleObj>
          </a:graphicData>
        </a:graphic>
      </p:graphicFrame>
      <p:sp>
        <p:nvSpPr>
          <p:cNvPr id="20487" name="Rectangle 28"/>
          <p:cNvSpPr>
            <a:spLocks noChangeArrowheads="1"/>
          </p:cNvSpPr>
          <p:nvPr/>
        </p:nvSpPr>
        <p:spPr bwMode="auto">
          <a:xfrm>
            <a:off x="4038600" y="3581400"/>
            <a:ext cx="4953000" cy="685800"/>
          </a:xfrm>
          <a:prstGeom prst="rect">
            <a:avLst/>
          </a:prstGeom>
          <a:solidFill>
            <a:srgbClr val="99CCFF"/>
          </a:solidFill>
          <a:ln w="9525">
            <a:solidFill>
              <a:schemeClr val="tx1"/>
            </a:solidFill>
            <a:miter lim="800000"/>
            <a:headEnd/>
            <a:tailEnd/>
          </a:ln>
        </p:spPr>
        <p:txBody>
          <a:bodyPr wrap="none" anchor="ctr"/>
          <a:lstStyle/>
          <a:p>
            <a:pPr algn="ctr"/>
            <a:r>
              <a:rPr lang="en-US" sz="2400"/>
              <a:t>SSR (Sum of Squares Regression)</a:t>
            </a:r>
          </a:p>
        </p:txBody>
      </p:sp>
      <p:sp>
        <p:nvSpPr>
          <p:cNvPr id="20488" name="Rectangle 30"/>
          <p:cNvSpPr>
            <a:spLocks noChangeArrowheads="1"/>
          </p:cNvSpPr>
          <p:nvPr/>
        </p:nvSpPr>
        <p:spPr bwMode="auto">
          <a:xfrm>
            <a:off x="4343400" y="5029200"/>
            <a:ext cx="4114800" cy="685800"/>
          </a:xfrm>
          <a:prstGeom prst="rect">
            <a:avLst/>
          </a:prstGeom>
          <a:solidFill>
            <a:srgbClr val="99CCFF"/>
          </a:solidFill>
          <a:ln w="9525">
            <a:solidFill>
              <a:schemeClr val="tx1"/>
            </a:solidFill>
            <a:miter lim="800000"/>
            <a:headEnd/>
            <a:tailEnd/>
          </a:ln>
        </p:spPr>
        <p:txBody>
          <a:bodyPr wrap="none" anchor="ctr"/>
          <a:lstStyle/>
          <a:p>
            <a:pPr algn="ctr"/>
            <a:r>
              <a:rPr lang="en-US" sz="2400"/>
              <a:t>SSE (Sum of Squares Error)</a:t>
            </a:r>
          </a:p>
        </p:txBody>
      </p:sp>
      <p:sp>
        <p:nvSpPr>
          <p:cNvPr id="20489" name="Rectangle 35"/>
          <p:cNvSpPr>
            <a:spLocks noChangeArrowheads="1"/>
          </p:cNvSpPr>
          <p:nvPr/>
        </p:nvSpPr>
        <p:spPr bwMode="auto">
          <a:xfrm>
            <a:off x="533400" y="6019800"/>
            <a:ext cx="4495800" cy="762000"/>
          </a:xfrm>
          <a:prstGeom prst="rect">
            <a:avLst/>
          </a:prstGeom>
          <a:solidFill>
            <a:srgbClr val="FF99CC"/>
          </a:solidFill>
          <a:ln w="9525">
            <a:solidFill>
              <a:schemeClr val="tx1"/>
            </a:solidFill>
            <a:miter lim="800000"/>
            <a:headEnd/>
            <a:tailEnd/>
          </a:ln>
        </p:spPr>
        <p:txBody>
          <a:bodyPr tIns="137160" anchor="ctr" anchorCtr="1"/>
          <a:lstStyle/>
          <a:p>
            <a:pPr algn="ctr"/>
            <a:r>
              <a:rPr lang="en-US" sz="3600"/>
              <a:t>SST=SSR+SSE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R-Squared</a:t>
            </a:r>
          </a:p>
        </p:txBody>
      </p:sp>
      <p:graphicFrame>
        <p:nvGraphicFramePr>
          <p:cNvPr id="21506" name="Object 4"/>
          <p:cNvGraphicFramePr>
            <a:graphicFrameLocks noGrp="1" noChangeAspect="1"/>
          </p:cNvGraphicFramePr>
          <p:nvPr>
            <p:ph idx="1"/>
          </p:nvPr>
        </p:nvGraphicFramePr>
        <p:xfrm>
          <a:off x="685800" y="1828800"/>
          <a:ext cx="6202363" cy="1144588"/>
        </p:xfrm>
        <a:graphic>
          <a:graphicData uri="http://schemas.openxmlformats.org/presentationml/2006/ole">
            <p:oleObj spid="_x0000_s214031" name="Equation" r:id="rId3" imgW="2133600" imgH="393700" progId="">
              <p:embed/>
            </p:oleObj>
          </a:graphicData>
        </a:graphic>
      </p:graphicFrame>
      <p:sp>
        <p:nvSpPr>
          <p:cNvPr id="21508" name="Oval 6"/>
          <p:cNvSpPr>
            <a:spLocks noChangeArrowheads="1"/>
          </p:cNvSpPr>
          <p:nvPr/>
        </p:nvSpPr>
        <p:spPr bwMode="auto">
          <a:xfrm>
            <a:off x="762000" y="3429000"/>
            <a:ext cx="7162800" cy="1905000"/>
          </a:xfrm>
          <a:prstGeom prst="ellipse">
            <a:avLst/>
          </a:prstGeom>
          <a:solidFill>
            <a:srgbClr val="99CCFF"/>
          </a:solidFill>
          <a:ln w="9525">
            <a:solidFill>
              <a:schemeClr val="tx1"/>
            </a:solidFill>
            <a:round/>
            <a:headEnd/>
            <a:tailEnd/>
          </a:ln>
        </p:spPr>
        <p:txBody>
          <a:bodyPr anchor="ctr"/>
          <a:lstStyle/>
          <a:p>
            <a:pPr algn="ctr"/>
            <a:r>
              <a:rPr lang="en-US" sz="2800"/>
              <a:t>R-Squared is the percent of variation in y explained by the independent variable(s) x.</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smtClean="0"/>
              <a:t>Adjusted R-Squared</a:t>
            </a:r>
          </a:p>
        </p:txBody>
      </p:sp>
      <p:graphicFrame>
        <p:nvGraphicFramePr>
          <p:cNvPr id="22530" name="Object 3"/>
          <p:cNvGraphicFramePr>
            <a:graphicFrameLocks noGrp="1" noChangeAspect="1"/>
          </p:cNvGraphicFramePr>
          <p:nvPr>
            <p:ph idx="1"/>
          </p:nvPr>
        </p:nvGraphicFramePr>
        <p:xfrm>
          <a:off x="685800" y="1916113"/>
          <a:ext cx="6202363" cy="969962"/>
        </p:xfrm>
        <a:graphic>
          <a:graphicData uri="http://schemas.openxmlformats.org/presentationml/2006/ole">
            <p:oleObj spid="_x0000_s215055" name="Equation" r:id="rId3" imgW="2679700" imgH="419100" progId="">
              <p:embed/>
            </p:oleObj>
          </a:graphicData>
        </a:graphic>
      </p:graphicFrame>
      <p:sp>
        <p:nvSpPr>
          <p:cNvPr id="22532" name="Oval 4"/>
          <p:cNvSpPr>
            <a:spLocks noChangeArrowheads="1"/>
          </p:cNvSpPr>
          <p:nvPr/>
        </p:nvSpPr>
        <p:spPr bwMode="auto">
          <a:xfrm>
            <a:off x="762000" y="3276600"/>
            <a:ext cx="7162800" cy="2057400"/>
          </a:xfrm>
          <a:prstGeom prst="ellipse">
            <a:avLst/>
          </a:prstGeom>
          <a:solidFill>
            <a:srgbClr val="99CCFF"/>
          </a:solidFill>
          <a:ln w="9525">
            <a:solidFill>
              <a:schemeClr val="tx1"/>
            </a:solidFill>
            <a:round/>
            <a:headEnd/>
            <a:tailEnd/>
          </a:ln>
        </p:spPr>
        <p:txBody>
          <a:bodyPr anchor="ctr"/>
          <a:lstStyle/>
          <a:p>
            <a:pPr algn="ctr"/>
            <a:r>
              <a:rPr lang="en-US" sz="2000"/>
              <a:t>Adjusted R-Squared is adjusted for the number of variables used in the general linear model.  The “n” is the sample size and “p” is the number of independent variables in the model.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600" smtClean="0"/>
              <a:t>R-Squared and Adjusted R-Squared</a:t>
            </a:r>
          </a:p>
        </p:txBody>
      </p:sp>
      <p:sp>
        <p:nvSpPr>
          <p:cNvPr id="43011" name="Rectangle 3"/>
          <p:cNvSpPr>
            <a:spLocks noGrp="1" noChangeArrowheads="1"/>
          </p:cNvSpPr>
          <p:nvPr>
            <p:ph type="body" idx="1"/>
          </p:nvPr>
        </p:nvSpPr>
        <p:spPr/>
        <p:txBody>
          <a:bodyPr/>
          <a:lstStyle/>
          <a:p>
            <a:pPr eaLnBrk="1" hangingPunct="1">
              <a:lnSpc>
                <a:spcPct val="80000"/>
              </a:lnSpc>
            </a:pPr>
            <a:r>
              <a:rPr lang="en-US" sz="2800" dirty="0" smtClean="0"/>
              <a:t>Are measures to indicate how well the model performs.  Sample “Goodness of Fit” measures.  Does x explain y and if so, how well does x explain y?</a:t>
            </a:r>
          </a:p>
          <a:p>
            <a:pPr lvl="1" eaLnBrk="1" hangingPunct="1">
              <a:lnSpc>
                <a:spcPct val="80000"/>
              </a:lnSpc>
            </a:pPr>
            <a:r>
              <a:rPr lang="en-US" sz="2000" dirty="0" smtClean="0"/>
              <a:t>R-Squared and Adjusted R-Squared helps to answer this question.</a:t>
            </a:r>
          </a:p>
          <a:p>
            <a:pPr lvl="1" eaLnBrk="1" hangingPunct="1">
              <a:lnSpc>
                <a:spcPct val="80000"/>
              </a:lnSpc>
            </a:pPr>
            <a:r>
              <a:rPr lang="en-US" sz="2000" dirty="0" smtClean="0"/>
              <a:t>If a variable is added to the model R-Squared will always stay the same or increase.</a:t>
            </a:r>
          </a:p>
          <a:p>
            <a:pPr lvl="1" eaLnBrk="1" hangingPunct="1">
              <a:lnSpc>
                <a:spcPct val="80000"/>
              </a:lnSpc>
            </a:pPr>
            <a:r>
              <a:rPr lang="en-US" sz="2000" dirty="0" smtClean="0"/>
              <a:t>Adjusted R-Squared helps understand if it is worth adding another variable.  A drop in the Adjusted R-Squared leads one to believe that perhaps the additional variable is not helpful in explaining y.</a:t>
            </a:r>
          </a:p>
          <a:p>
            <a:pPr lvl="1" eaLnBrk="1" hangingPunct="1">
              <a:lnSpc>
                <a:spcPct val="80000"/>
              </a:lnSpc>
            </a:pPr>
            <a:endParaRPr lang="en-US" sz="2000" dirty="0"/>
          </a:p>
          <a:p>
            <a:pPr>
              <a:lnSpc>
                <a:spcPct val="80000"/>
              </a:lnSpc>
            </a:pPr>
            <a:r>
              <a:rPr lang="en-US" sz="2200" dirty="0" smtClean="0"/>
              <a:t>Stepwise techniques can help quickly reduce the number of variables in the model, it is an automated procedure.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6934200" y="838200"/>
            <a:ext cx="1905000" cy="1447800"/>
          </a:xfrm>
          <a:prstGeom prst="wedgeRectCallout">
            <a:avLst>
              <a:gd name="adj1" fmla="val -107534"/>
              <a:gd name="adj2" fmla="val 875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Regression assumes variance of error will be consistent with x.</a:t>
            </a:r>
            <a:endParaRPr lang="en-US" dirty="0"/>
          </a:p>
        </p:txBody>
      </p:sp>
      <p:pic>
        <p:nvPicPr>
          <p:cNvPr id="302086" name="Picture 6" descr="http://upload.wikimedia.org/wikipedia/commons/a/a5/Heteroscedasticity.png"/>
          <p:cNvPicPr>
            <a:picLocks noChangeAspect="1" noChangeArrowheads="1"/>
          </p:cNvPicPr>
          <p:nvPr/>
        </p:nvPicPr>
        <p:blipFill>
          <a:blip r:embed="rId2"/>
          <a:srcRect/>
          <a:stretch>
            <a:fillRect/>
          </a:stretch>
        </p:blipFill>
        <p:spPr bwMode="auto">
          <a:xfrm>
            <a:off x="533400" y="1143000"/>
            <a:ext cx="5295900" cy="3400426"/>
          </a:xfrm>
          <a:prstGeom prst="rect">
            <a:avLst/>
          </a:prstGeom>
          <a:noFill/>
        </p:spPr>
      </p:pic>
      <p:sp>
        <p:nvSpPr>
          <p:cNvPr id="10" name="TextBox 9"/>
          <p:cNvSpPr txBox="1"/>
          <p:nvPr/>
        </p:nvSpPr>
        <p:spPr>
          <a:xfrm>
            <a:off x="533400" y="5029200"/>
            <a:ext cx="7391400" cy="1200329"/>
          </a:xfrm>
          <a:prstGeom prst="rect">
            <a:avLst/>
          </a:prstGeom>
          <a:noFill/>
        </p:spPr>
        <p:txBody>
          <a:bodyPr wrap="square" rtlCol="0">
            <a:spAutoFit/>
          </a:bodyPr>
          <a:lstStyle/>
          <a:p>
            <a:r>
              <a:rPr lang="en-US" dirty="0" smtClean="0"/>
              <a:t>Transforming the data may help, like taking the natural log of X.  For marketing in my opinion this issue isn’t a major concern.  In the end you must check model performance and then decide to move forward or not.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Multicolinearity</a:t>
            </a:r>
            <a:endParaRPr lang="en-US" dirty="0"/>
          </a:p>
        </p:txBody>
      </p:sp>
      <p:sp>
        <p:nvSpPr>
          <p:cNvPr id="3" name="Content Placeholder 2"/>
          <p:cNvSpPr>
            <a:spLocks noGrp="1"/>
          </p:cNvSpPr>
          <p:nvPr>
            <p:ph idx="1"/>
          </p:nvPr>
        </p:nvSpPr>
        <p:spPr/>
        <p:txBody>
          <a:bodyPr/>
          <a:lstStyle/>
          <a:p>
            <a:r>
              <a:rPr lang="en-US" dirty="0" smtClean="0"/>
              <a:t>When two variables are highly correlated and both are in the model they can cause </a:t>
            </a:r>
            <a:r>
              <a:rPr lang="en-US" dirty="0" err="1" smtClean="0"/>
              <a:t>multicolinearity</a:t>
            </a:r>
            <a:r>
              <a:rPr lang="en-US" dirty="0" smtClean="0"/>
              <a:t>.</a:t>
            </a:r>
          </a:p>
          <a:p>
            <a:pPr lvl="1"/>
            <a:r>
              <a:rPr lang="en-US" dirty="0" smtClean="0"/>
              <a:t>Difficult to understand what the individual contribution of a variable is. </a:t>
            </a:r>
          </a:p>
          <a:p>
            <a:pPr lvl="1"/>
            <a:endParaRPr lang="en-US" dirty="0" smtClean="0"/>
          </a:p>
          <a:p>
            <a:r>
              <a:rPr lang="en-US" dirty="0" smtClean="0"/>
              <a:t>Test the correlation among the independent variables to check for </a:t>
            </a:r>
            <a:r>
              <a:rPr lang="en-US" dirty="0" err="1" smtClean="0"/>
              <a:t>multicolinearity</a:t>
            </a:r>
            <a:r>
              <a:rPr lang="en-US" dirty="0" smtClean="0"/>
              <a:t>.</a:t>
            </a:r>
          </a:p>
          <a:p>
            <a:endParaRPr lang="en-US" dirty="0" smtClean="0"/>
          </a:p>
          <a:p>
            <a:r>
              <a:rPr lang="en-US" dirty="0" smtClean="0"/>
              <a:t>Possibly drop one variable if they are highly correlated and little value is added by keeping both.</a:t>
            </a:r>
          </a:p>
          <a:p>
            <a:pPr lvl="1"/>
            <a:endParaRPr lang="en-US" dirty="0" smtClean="0"/>
          </a:p>
          <a:p>
            <a:pPr lv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Autocorrelation</a:t>
            </a:r>
            <a:endParaRPr lang="en-US" dirty="0"/>
          </a:p>
        </p:txBody>
      </p:sp>
      <p:sp>
        <p:nvSpPr>
          <p:cNvPr id="3" name="Content Placeholder 2"/>
          <p:cNvSpPr>
            <a:spLocks noGrp="1"/>
          </p:cNvSpPr>
          <p:nvPr>
            <p:ph idx="1"/>
          </p:nvPr>
        </p:nvSpPr>
        <p:spPr>
          <a:xfrm>
            <a:off x="457200" y="1935480"/>
            <a:ext cx="8382000" cy="4770120"/>
          </a:xfrm>
        </p:spPr>
        <p:txBody>
          <a:bodyPr>
            <a:normAutofit fontScale="92500" lnSpcReduction="10000"/>
          </a:bodyPr>
          <a:lstStyle/>
          <a:p>
            <a:r>
              <a:rPr lang="en-US" dirty="0" smtClean="0"/>
              <a:t>This occurs when dealing with time series data:</a:t>
            </a:r>
          </a:p>
          <a:p>
            <a:pPr lvl="1"/>
            <a:r>
              <a:rPr lang="en-US" dirty="0" smtClean="0"/>
              <a:t>For example predicting phone usage using previous usage data points.</a:t>
            </a:r>
          </a:p>
          <a:p>
            <a:pPr lvl="1"/>
            <a:endParaRPr lang="en-US" dirty="0" smtClean="0"/>
          </a:p>
          <a:p>
            <a:r>
              <a:rPr lang="en-US" dirty="0" smtClean="0"/>
              <a:t>Time series is beyond this course.</a:t>
            </a:r>
          </a:p>
          <a:p>
            <a:endParaRPr lang="en-US" dirty="0" smtClean="0"/>
          </a:p>
          <a:p>
            <a:r>
              <a:rPr lang="en-US" dirty="0" smtClean="0"/>
              <a:t>For estimating revenue you may wish to use a simple time series technique such as an exponentially moving average:</a:t>
            </a:r>
          </a:p>
          <a:p>
            <a:pPr lvl="1"/>
            <a:r>
              <a:rPr lang="en-US" dirty="0" smtClean="0"/>
              <a:t>You could give a higher weight to the most recent month and less weight to the previous months revenue.</a:t>
            </a:r>
          </a:p>
          <a:p>
            <a:pPr lvl="1"/>
            <a:r>
              <a:rPr lang="en-US" dirty="0" smtClean="0"/>
              <a:t>Also, may wish to consider any change in plan, like adding or subtracting cable for a more accurate picture of revenue for customer value.</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Modeling </a:t>
            </a:r>
            <a:r>
              <a:rPr lang="en-US" dirty="0" smtClean="0"/>
              <a:t>Techniques</a:t>
            </a:r>
            <a:endParaRPr lang="en-US" dirty="0"/>
          </a:p>
        </p:txBody>
      </p:sp>
      <p:sp>
        <p:nvSpPr>
          <p:cNvPr id="4" name="Subtitle 3"/>
          <p:cNvSpPr>
            <a:spLocks noGrp="1"/>
          </p:cNvSpPr>
          <p:nvPr>
            <p:ph type="subTitle" idx="1"/>
          </p:nvPr>
        </p:nvSpPr>
        <p:spPr/>
        <p:txBody>
          <a:bodyPr/>
          <a:lstStyle/>
          <a:p>
            <a:r>
              <a:rPr lang="en-US" dirty="0" smtClean="0"/>
              <a:t>Regression and logistic</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Sometimes we may wish to make more than one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Sometimes we may wish to make more than one model.</a:t>
            </a:r>
          </a:p>
          <a:p>
            <a:pPr lvl="1"/>
            <a:r>
              <a:rPr lang="en-US" dirty="0" smtClean="0"/>
              <a:t>For example separating out certain customers like platinum package cable renters.</a:t>
            </a:r>
          </a:p>
          <a:p>
            <a:pPr lvl="2"/>
            <a:r>
              <a:rPr lang="en-US" dirty="0" smtClean="0"/>
              <a:t>Perhaps they behave differently</a:t>
            </a:r>
          </a:p>
          <a:p>
            <a:endParaRPr lang="en-US" dirty="0" smtClean="0"/>
          </a:p>
          <a:p>
            <a:r>
              <a:rPr lang="en-US" dirty="0" smtClean="0"/>
              <a:t>It is better to make 2-3 good performing models than a single model that does okay on all the data.</a:t>
            </a:r>
          </a:p>
          <a:p>
            <a:pPr lvl="1"/>
            <a:r>
              <a:rPr lang="en-US" dirty="0" smtClean="0"/>
              <a:t>Next few slides illustrate this concept.</a:t>
            </a:r>
          </a:p>
          <a:p>
            <a:endParaRPr lang="en-US" dirty="0" smtClean="0"/>
          </a:p>
          <a:p>
            <a:r>
              <a:rPr lang="en-US" dirty="0" smtClean="0"/>
              <a:t>There are advanced techniques that can be applied to make a single complicated model.</a:t>
            </a:r>
          </a:p>
          <a:p>
            <a:pPr lvl="1"/>
            <a:r>
              <a:rPr lang="en-US" dirty="0" smtClean="0"/>
              <a:t>With 15 million customers to draw from, I don’t believe it is worth the added complication.</a:t>
            </a:r>
          </a:p>
          <a:p>
            <a:pPr lvl="1"/>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3106"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4130"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5154"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6178"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02"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
        <p:nvSpPr>
          <p:cNvPr id="3" name="Rectangular Callout 2"/>
          <p:cNvSpPr/>
          <p:nvPr/>
        </p:nvSpPr>
        <p:spPr>
          <a:xfrm>
            <a:off x="4876800" y="3124200"/>
            <a:ext cx="1219200" cy="838200"/>
          </a:xfrm>
          <a:prstGeom prst="wedgeRectCallout">
            <a:avLst>
              <a:gd name="adj1" fmla="val -40185"/>
              <a:gd name="adj2" fmla="val 88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outlier</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26"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250"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6178"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26" name="Picture 2"/>
          <p:cNvPicPr>
            <a:picLocks noChangeAspect="1" noChangeArrowheads="1"/>
          </p:cNvPicPr>
          <p:nvPr/>
        </p:nvPicPr>
        <p:blipFill>
          <a:blip r:embed="rId2"/>
          <a:srcRect/>
          <a:stretch>
            <a:fillRect/>
          </a:stretch>
        </p:blipFill>
        <p:spPr bwMode="auto">
          <a:xfrm>
            <a:off x="76200" y="452438"/>
            <a:ext cx="8991600" cy="595312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modeling techniques</a:t>
            </a:r>
            <a:endParaRPr lang="en-US" dirty="0"/>
          </a:p>
        </p:txBody>
      </p:sp>
      <p:sp>
        <p:nvSpPr>
          <p:cNvPr id="3" name="Content Placeholder 2"/>
          <p:cNvSpPr>
            <a:spLocks noGrp="1"/>
          </p:cNvSpPr>
          <p:nvPr>
            <p:ph idx="1"/>
          </p:nvPr>
        </p:nvSpPr>
        <p:spPr/>
        <p:txBody>
          <a:bodyPr/>
          <a:lstStyle/>
          <a:p>
            <a:r>
              <a:rPr lang="en-US" dirty="0" smtClean="0"/>
              <a:t>Often the basic descriptive statistics are enough.</a:t>
            </a:r>
          </a:p>
          <a:p>
            <a:endParaRPr lang="en-US" dirty="0" smtClean="0"/>
          </a:p>
          <a:p>
            <a:r>
              <a:rPr lang="en-US" dirty="0" smtClean="0"/>
              <a:t>Two common techniques when advanced statistics are required</a:t>
            </a:r>
          </a:p>
          <a:p>
            <a:pPr lvl="1"/>
            <a:r>
              <a:rPr lang="en-US" dirty="0" smtClean="0"/>
              <a:t>General linear model </a:t>
            </a:r>
          </a:p>
          <a:p>
            <a:pPr lvl="2"/>
            <a:r>
              <a:rPr lang="en-US" dirty="0" smtClean="0"/>
              <a:t>Regression can be considered a subset of this</a:t>
            </a:r>
          </a:p>
          <a:p>
            <a:pPr lvl="1"/>
            <a:r>
              <a:rPr lang="en-US" dirty="0" smtClean="0"/>
              <a:t>Logistic regression</a:t>
            </a:r>
          </a:p>
          <a:p>
            <a:pPr lvl="2"/>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Questioning The Model</a:t>
            </a:r>
          </a:p>
        </p:txBody>
      </p:sp>
      <p:sp>
        <p:nvSpPr>
          <p:cNvPr id="44035" name="Rectangle 3"/>
          <p:cNvSpPr>
            <a:spLocks noGrp="1" noChangeArrowheads="1"/>
          </p:cNvSpPr>
          <p:nvPr>
            <p:ph type="body" idx="1"/>
          </p:nvPr>
        </p:nvSpPr>
        <p:spPr>
          <a:xfrm>
            <a:off x="76200" y="1981200"/>
            <a:ext cx="9067800" cy="4267200"/>
          </a:xfrm>
        </p:spPr>
        <p:txBody>
          <a:bodyPr/>
          <a:lstStyle/>
          <a:p>
            <a:pPr eaLnBrk="1" hangingPunct="1">
              <a:lnSpc>
                <a:spcPct val="80000"/>
              </a:lnSpc>
            </a:pPr>
            <a:r>
              <a:rPr lang="en-US" sz="2000" smtClean="0"/>
              <a:t>Are the assumptions met?  What are the assumptions (we haven’t fully discussed this yet, next slide).</a:t>
            </a:r>
          </a:p>
          <a:p>
            <a:pPr eaLnBrk="1" hangingPunct="1">
              <a:lnSpc>
                <a:spcPct val="80000"/>
              </a:lnSpc>
            </a:pPr>
            <a:endParaRPr lang="en-US" sz="2000" smtClean="0"/>
          </a:p>
          <a:p>
            <a:pPr eaLnBrk="1" hangingPunct="1">
              <a:lnSpc>
                <a:spcPct val="80000"/>
              </a:lnSpc>
            </a:pPr>
            <a:r>
              <a:rPr lang="en-US" sz="2000" smtClean="0"/>
              <a:t>Is the model assumed the correct model?</a:t>
            </a:r>
          </a:p>
          <a:p>
            <a:pPr eaLnBrk="1" hangingPunct="1">
              <a:lnSpc>
                <a:spcPct val="80000"/>
              </a:lnSpc>
            </a:pPr>
            <a:endParaRPr lang="en-US" sz="2000" smtClean="0"/>
          </a:p>
          <a:p>
            <a:pPr eaLnBrk="1" hangingPunct="1">
              <a:lnSpc>
                <a:spcPct val="80000"/>
              </a:lnSpc>
            </a:pPr>
            <a:r>
              <a:rPr lang="en-US" sz="2000" smtClean="0"/>
              <a:t>Should transformations be used to create a better model?</a:t>
            </a:r>
          </a:p>
          <a:p>
            <a:pPr eaLnBrk="1" hangingPunct="1">
              <a:lnSpc>
                <a:spcPct val="80000"/>
              </a:lnSpc>
            </a:pPr>
            <a:endParaRPr lang="en-US" sz="2000" smtClean="0"/>
          </a:p>
          <a:p>
            <a:pPr eaLnBrk="1" hangingPunct="1">
              <a:lnSpc>
                <a:spcPct val="80000"/>
              </a:lnSpc>
            </a:pPr>
            <a:r>
              <a:rPr lang="en-US" sz="2000" smtClean="0"/>
              <a:t>Are there outliers and if so should we remove them?</a:t>
            </a:r>
          </a:p>
          <a:p>
            <a:pPr eaLnBrk="1" hangingPunct="1">
              <a:lnSpc>
                <a:spcPct val="80000"/>
              </a:lnSpc>
            </a:pPr>
            <a:endParaRPr lang="en-US" sz="2000" smtClean="0"/>
          </a:p>
          <a:p>
            <a:pPr eaLnBrk="1" hangingPunct="1">
              <a:lnSpc>
                <a:spcPct val="80000"/>
              </a:lnSpc>
            </a:pPr>
            <a:r>
              <a:rPr lang="en-US" sz="2000" smtClean="0"/>
              <a:t>Does the model truly answer the questions you are interested in answering.</a:t>
            </a:r>
          </a:p>
          <a:p>
            <a:pPr eaLnBrk="1" hangingPunct="1">
              <a:lnSpc>
                <a:spcPct val="80000"/>
              </a:lnSpc>
            </a:pPr>
            <a:endParaRPr lang="en-US" sz="2000" smtClean="0"/>
          </a:p>
          <a:p>
            <a:pPr eaLnBrk="1" hangingPunct="1">
              <a:lnSpc>
                <a:spcPct val="80000"/>
              </a:lnSpc>
            </a:pPr>
            <a:r>
              <a:rPr lang="en-US" sz="2000" smtClean="0"/>
              <a:t>Etc.</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Incorporating Categorical Data</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Categorical Data: Coding</a:t>
            </a:r>
          </a:p>
        </p:txBody>
      </p:sp>
      <p:sp>
        <p:nvSpPr>
          <p:cNvPr id="1028" name="Rectangle 3"/>
          <p:cNvSpPr>
            <a:spLocks noGrp="1" noChangeArrowheads="1"/>
          </p:cNvSpPr>
          <p:nvPr>
            <p:ph type="body" sz="half" idx="1"/>
          </p:nvPr>
        </p:nvSpPr>
        <p:spPr>
          <a:xfrm>
            <a:off x="228600" y="1752600"/>
            <a:ext cx="8686800" cy="5105400"/>
          </a:xfrm>
        </p:spPr>
        <p:txBody>
          <a:bodyPr/>
          <a:lstStyle/>
          <a:p>
            <a:pPr eaLnBrk="1" hangingPunct="1">
              <a:lnSpc>
                <a:spcPct val="90000"/>
              </a:lnSpc>
            </a:pPr>
            <a:r>
              <a:rPr lang="en-US" sz="2800" smtClean="0"/>
              <a:t>Dummy variables or Indicator variables take values of 0 or 1         </a:t>
            </a:r>
          </a:p>
          <a:p>
            <a:pPr lvl="1" eaLnBrk="1" hangingPunct="1">
              <a:lnSpc>
                <a:spcPct val="90000"/>
              </a:lnSpc>
            </a:pPr>
            <a:r>
              <a:rPr lang="en-US" sz="2400" smtClean="0"/>
              <a:t>Example:</a:t>
            </a:r>
          </a:p>
          <a:p>
            <a:pPr lvl="1" eaLnBrk="1" hangingPunct="1">
              <a:lnSpc>
                <a:spcPct val="90000"/>
              </a:lnSpc>
            </a:pPr>
            <a:r>
              <a:rPr lang="en-US" sz="2400" smtClean="0"/>
              <a:t>Gender: A possible dummy variable for Gender:</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800" smtClean="0"/>
          </a:p>
          <a:p>
            <a:pPr eaLnBrk="1" hangingPunct="1">
              <a:lnSpc>
                <a:spcPct val="90000"/>
              </a:lnSpc>
            </a:pPr>
            <a:endParaRPr lang="en-US" sz="2800" smtClean="0"/>
          </a:p>
          <a:p>
            <a:pPr eaLnBrk="1" hangingPunct="1">
              <a:lnSpc>
                <a:spcPct val="90000"/>
              </a:lnSpc>
            </a:pPr>
            <a:r>
              <a:rPr lang="en-US" sz="2800" smtClean="0"/>
              <a:t>Take 2 minutes and make 3 mutually exclusive categories for highest level education:</a:t>
            </a:r>
          </a:p>
          <a:p>
            <a:pPr lvl="1" eaLnBrk="1" hangingPunct="1">
              <a:lnSpc>
                <a:spcPct val="90000"/>
              </a:lnSpc>
            </a:pPr>
            <a:r>
              <a:rPr lang="en-US" sz="2400" smtClean="0"/>
              <a:t>Consider only: B.A, M.A., Ph.D.</a:t>
            </a:r>
          </a:p>
          <a:p>
            <a:pPr eaLnBrk="1" hangingPunct="1">
              <a:lnSpc>
                <a:spcPct val="90000"/>
              </a:lnSpc>
              <a:buFont typeface="Wingdings" pitchFamily="2" charset="2"/>
              <a:buNone/>
            </a:pPr>
            <a:r>
              <a:rPr lang="en-US" sz="2800" smtClean="0"/>
              <a:t> </a:t>
            </a:r>
            <a:endParaRPr lang="th-TH" sz="2800" smtClean="0"/>
          </a:p>
        </p:txBody>
      </p:sp>
      <p:graphicFrame>
        <p:nvGraphicFramePr>
          <p:cNvPr id="1026" name="Object 4"/>
          <p:cNvGraphicFramePr>
            <a:graphicFrameLocks noGrp="1" noChangeAspect="1"/>
          </p:cNvGraphicFramePr>
          <p:nvPr>
            <p:ph sz="half" idx="2"/>
          </p:nvPr>
        </p:nvGraphicFramePr>
        <p:xfrm>
          <a:off x="1066800" y="3562350"/>
          <a:ext cx="2743200" cy="1162050"/>
        </p:xfrm>
        <a:graphic>
          <a:graphicData uri="http://schemas.openxmlformats.org/presentationml/2006/ole">
            <p:oleObj spid="_x0000_s207887" name="Equation" r:id="rId3" imgW="1079500" imgH="457200" progId="">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457200" y="152400"/>
            <a:ext cx="8229600" cy="1371600"/>
          </a:xfrm>
        </p:spPr>
        <p:txBody>
          <a:bodyPr/>
          <a:lstStyle/>
          <a:p>
            <a:pPr eaLnBrk="1" hangingPunct="1"/>
            <a:r>
              <a:rPr lang="en-US" smtClean="0"/>
              <a:t>Categorical Data: Coding</a:t>
            </a:r>
          </a:p>
        </p:txBody>
      </p:sp>
      <p:sp>
        <p:nvSpPr>
          <p:cNvPr id="2054" name="Rectangle 3"/>
          <p:cNvSpPr>
            <a:spLocks noGrp="1" noChangeArrowheads="1"/>
          </p:cNvSpPr>
          <p:nvPr>
            <p:ph type="body" sz="half" idx="1"/>
          </p:nvPr>
        </p:nvSpPr>
        <p:spPr>
          <a:xfrm>
            <a:off x="228600" y="1600200"/>
            <a:ext cx="8686800" cy="5029200"/>
          </a:xfrm>
        </p:spPr>
        <p:txBody>
          <a:bodyPr/>
          <a:lstStyle/>
          <a:p>
            <a:pPr eaLnBrk="1" hangingPunct="1"/>
            <a:r>
              <a:rPr lang="en-US" sz="2800" dirty="0" smtClean="0"/>
              <a:t>Take 2 minutes and make 3 mutually exclusive categories for highest level education:</a:t>
            </a:r>
          </a:p>
          <a:p>
            <a:pPr lvl="1" eaLnBrk="1" hangingPunct="1"/>
            <a:r>
              <a:rPr lang="en-US" sz="2400" dirty="0" smtClean="0"/>
              <a:t>Consider only: B.A, M.A., Ph.D.</a:t>
            </a:r>
          </a:p>
          <a:p>
            <a:pPr lvl="1" eaLnBrk="1" hangingPunct="1"/>
            <a:r>
              <a:rPr lang="en-US" sz="2400" dirty="0" smtClean="0"/>
              <a:t>To create the three different categories you only need two variables.</a:t>
            </a:r>
          </a:p>
          <a:p>
            <a:pPr eaLnBrk="1" hangingPunct="1">
              <a:buFont typeface="Wingdings" pitchFamily="2" charset="2"/>
              <a:buNone/>
            </a:pPr>
            <a:r>
              <a:rPr lang="en-US" sz="2800" dirty="0" smtClean="0"/>
              <a:t> </a:t>
            </a:r>
            <a:endParaRPr lang="th-TH" sz="2800" dirty="0" smtClean="0"/>
          </a:p>
        </p:txBody>
      </p:sp>
      <p:graphicFrame>
        <p:nvGraphicFramePr>
          <p:cNvPr id="2050" name="Object 4"/>
          <p:cNvGraphicFramePr>
            <a:graphicFrameLocks noChangeAspect="1"/>
          </p:cNvGraphicFramePr>
          <p:nvPr/>
        </p:nvGraphicFramePr>
        <p:xfrm>
          <a:off x="3073400" y="3581400"/>
          <a:ext cx="3479800" cy="1128713"/>
        </p:xfrm>
        <a:graphic>
          <a:graphicData uri="http://schemas.openxmlformats.org/presentationml/2006/ole">
            <p:oleObj spid="_x0000_s208937" name="Equation" r:id="rId3" imgW="2578100" imgH="876300" progId="">
              <p:embed/>
            </p:oleObj>
          </a:graphicData>
        </a:graphic>
      </p:graphicFrame>
      <p:graphicFrame>
        <p:nvGraphicFramePr>
          <p:cNvPr id="2051" name="Object 5"/>
          <p:cNvGraphicFramePr>
            <a:graphicFrameLocks noChangeAspect="1"/>
          </p:cNvGraphicFramePr>
          <p:nvPr/>
        </p:nvGraphicFramePr>
        <p:xfrm>
          <a:off x="3048000" y="4738688"/>
          <a:ext cx="3271838" cy="1128712"/>
        </p:xfrm>
        <a:graphic>
          <a:graphicData uri="http://schemas.openxmlformats.org/presentationml/2006/ole">
            <p:oleObj spid="_x0000_s208938" name="Equation" r:id="rId4" imgW="2425700" imgH="876300" progId="">
              <p:embed/>
            </p:oleObj>
          </a:graphicData>
        </a:graphic>
      </p:graphicFrame>
      <p:graphicFrame>
        <p:nvGraphicFramePr>
          <p:cNvPr id="2052" name="Object 6"/>
          <p:cNvGraphicFramePr>
            <a:graphicFrameLocks noGrp="1" noChangeAspect="1"/>
          </p:cNvGraphicFramePr>
          <p:nvPr>
            <p:ph sz="half" idx="2"/>
          </p:nvPr>
        </p:nvGraphicFramePr>
        <p:xfrm>
          <a:off x="2286000" y="6143625"/>
          <a:ext cx="5257800" cy="485775"/>
        </p:xfrm>
        <a:graphic>
          <a:graphicData uri="http://schemas.openxmlformats.org/presentationml/2006/ole">
            <p:oleObj spid="_x0000_s208939" name="Equation" r:id="rId5" imgW="4000500" imgH="368300" progId="">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2306638" y="1524000"/>
          <a:ext cx="2862262" cy="928688"/>
        </p:xfrm>
        <a:graphic>
          <a:graphicData uri="http://schemas.openxmlformats.org/presentationml/2006/ole">
            <p:oleObj spid="_x0000_s130102" name="Equation" r:id="rId3" imgW="2578100" imgH="876300" progId="">
              <p:embed/>
            </p:oleObj>
          </a:graphicData>
        </a:graphic>
      </p:graphicFrame>
      <p:graphicFrame>
        <p:nvGraphicFramePr>
          <p:cNvPr id="9219" name="Object 3"/>
          <p:cNvGraphicFramePr>
            <a:graphicFrameLocks noChangeAspect="1"/>
          </p:cNvGraphicFramePr>
          <p:nvPr/>
        </p:nvGraphicFramePr>
        <p:xfrm>
          <a:off x="2387600" y="2728913"/>
          <a:ext cx="2692400" cy="928687"/>
        </p:xfrm>
        <a:graphic>
          <a:graphicData uri="http://schemas.openxmlformats.org/presentationml/2006/ole">
            <p:oleObj spid="_x0000_s130103" name="Equation" r:id="rId4" imgW="2425700" imgH="876300" progId="">
              <p:embed/>
            </p:oleObj>
          </a:graphicData>
        </a:graphic>
      </p:graphicFrame>
      <p:graphicFrame>
        <p:nvGraphicFramePr>
          <p:cNvPr id="9220" name="Object 4"/>
          <p:cNvGraphicFramePr>
            <a:graphicFrameLocks noChangeAspect="1"/>
          </p:cNvGraphicFramePr>
          <p:nvPr/>
        </p:nvGraphicFramePr>
        <p:xfrm>
          <a:off x="5051425" y="4114800"/>
          <a:ext cx="2797175" cy="381000"/>
        </p:xfrm>
        <a:graphic>
          <a:graphicData uri="http://schemas.openxmlformats.org/presentationml/2006/ole">
            <p:oleObj spid="_x0000_s130104" name="Equation" r:id="rId5" imgW="2730500" imgH="381000" progId="">
              <p:embed/>
            </p:oleObj>
          </a:graphicData>
        </a:graphic>
      </p:graphicFrame>
      <p:graphicFrame>
        <p:nvGraphicFramePr>
          <p:cNvPr id="9221" name="Object 5"/>
          <p:cNvGraphicFramePr>
            <a:graphicFrameLocks noChangeAspect="1"/>
          </p:cNvGraphicFramePr>
          <p:nvPr/>
        </p:nvGraphicFramePr>
        <p:xfrm>
          <a:off x="4953000" y="4572000"/>
          <a:ext cx="1384300" cy="1308100"/>
        </p:xfrm>
        <a:graphic>
          <a:graphicData uri="http://schemas.openxmlformats.org/presentationml/2006/ole">
            <p:oleObj spid="_x0000_s130105" name="Equation" r:id="rId6" imgW="1384300" imgH="1308100" progId="">
              <p:embed/>
            </p:oleObj>
          </a:graphicData>
        </a:graphic>
      </p:graphicFrame>
      <p:sp>
        <p:nvSpPr>
          <p:cNvPr id="9222" name="Text Box 6"/>
          <p:cNvSpPr txBox="1">
            <a:spLocks noChangeArrowheads="1"/>
          </p:cNvSpPr>
          <p:nvPr/>
        </p:nvSpPr>
        <p:spPr bwMode="auto">
          <a:xfrm>
            <a:off x="533400" y="4038600"/>
            <a:ext cx="2562225" cy="1765300"/>
          </a:xfrm>
          <a:prstGeom prst="rect">
            <a:avLst/>
          </a:prstGeom>
          <a:noFill/>
          <a:ln w="9525">
            <a:noFill/>
            <a:miter lim="800000"/>
            <a:headEnd/>
            <a:tailEnd/>
          </a:ln>
        </p:spPr>
        <p:txBody>
          <a:bodyPr wrap="none">
            <a:spAutoFit/>
          </a:bodyPr>
          <a:lstStyle/>
          <a:p>
            <a:r>
              <a:rPr lang="en-US" sz="2400" b="1" u="sng">
                <a:latin typeface="Times New Roman" pitchFamily="18" charset="0"/>
                <a:cs typeface="Times New Roman" pitchFamily="18" charset="0"/>
              </a:rPr>
              <a:t>If Average  Salary</a:t>
            </a:r>
          </a:p>
          <a:p>
            <a:endParaRPr lang="en-US" sz="1400" b="1" u="sng">
              <a:latin typeface="Times New Roman" pitchFamily="18" charset="0"/>
              <a:cs typeface="Times New Roman" pitchFamily="18" charset="0"/>
            </a:endParaRPr>
          </a:p>
          <a:p>
            <a:r>
              <a:rPr lang="en-US" sz="2400" b="1">
                <a:latin typeface="Times New Roman" pitchFamily="18" charset="0"/>
                <a:cs typeface="Times New Roman" pitchFamily="18" charset="0"/>
              </a:rPr>
              <a:t>B.A.  =   7,000</a:t>
            </a:r>
          </a:p>
          <a:p>
            <a:r>
              <a:rPr lang="en-US" sz="2400" b="1">
                <a:latin typeface="Times New Roman" pitchFamily="18" charset="0"/>
                <a:cs typeface="Times New Roman" pitchFamily="18" charset="0"/>
              </a:rPr>
              <a:t>M.A.  = </a:t>
            </a:r>
            <a:r>
              <a:rPr lang="en-US" sz="2400" b="1">
                <a:latin typeface="Times New Roman" pitchFamily="18" charset="0"/>
              </a:rPr>
              <a:t> </a:t>
            </a:r>
            <a:r>
              <a:rPr lang="en-US" sz="2400" b="1">
                <a:latin typeface="Times New Roman" pitchFamily="18" charset="0"/>
                <a:cs typeface="Times New Roman" pitchFamily="18" charset="0"/>
              </a:rPr>
              <a:t>12,000</a:t>
            </a:r>
          </a:p>
          <a:p>
            <a:r>
              <a:rPr lang="en-US" sz="2400" b="1">
                <a:latin typeface="Times New Roman" pitchFamily="18" charset="0"/>
                <a:cs typeface="Times New Roman" pitchFamily="18" charset="0"/>
              </a:rPr>
              <a:t>Ph.D.  =  15,000</a:t>
            </a:r>
          </a:p>
        </p:txBody>
      </p:sp>
      <p:sp>
        <p:nvSpPr>
          <p:cNvPr id="9223" name="Text Box 7"/>
          <p:cNvSpPr txBox="1">
            <a:spLocks noChangeArrowheads="1"/>
          </p:cNvSpPr>
          <p:nvPr/>
        </p:nvSpPr>
        <p:spPr bwMode="auto">
          <a:xfrm>
            <a:off x="1905000" y="762000"/>
            <a:ext cx="5410200" cy="457200"/>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Ordinal  Independent Variable in GLM</a:t>
            </a:r>
          </a:p>
        </p:txBody>
      </p:sp>
      <p:sp>
        <p:nvSpPr>
          <p:cNvPr id="49160" name="Rectangle 8"/>
          <p:cNvSpPr>
            <a:spLocks noChangeArrowheads="1"/>
          </p:cNvSpPr>
          <p:nvPr/>
        </p:nvSpPr>
        <p:spPr bwMode="auto">
          <a:xfrm>
            <a:off x="1905000" y="685800"/>
            <a:ext cx="5410200" cy="609600"/>
          </a:xfrm>
          <a:prstGeom prst="rect">
            <a:avLst/>
          </a:prstGeom>
          <a:noFill/>
          <a:ln w="38100">
            <a:solidFill>
              <a:schemeClr val="tx1"/>
            </a:solidFill>
            <a:miter lim="800000"/>
            <a:headEnd/>
            <a:tailEnd/>
          </a:ln>
          <a:effectLst>
            <a:outerShdw dist="35921" dir="2700000" algn="ctr" rotWithShape="0">
              <a:schemeClr val="bg2"/>
            </a:outerShdw>
          </a:effectLst>
        </p:spPr>
        <p:txBody>
          <a:bodyPr wrap="none" anchor="ctr"/>
          <a:lstStyle/>
          <a:p>
            <a:pPr>
              <a:defRPr/>
            </a:pPr>
            <a:endParaRPr lang="th-TH">
              <a:latin typeface="Arial" pitchFamily="34" charset="0"/>
            </a:endParaRPr>
          </a:p>
        </p:txBody>
      </p:sp>
      <p:sp>
        <p:nvSpPr>
          <p:cNvPr id="9225" name="AutoShape 9"/>
          <p:cNvSpPr>
            <a:spLocks noChangeArrowheads="1"/>
          </p:cNvSpPr>
          <p:nvPr/>
        </p:nvSpPr>
        <p:spPr bwMode="auto">
          <a:xfrm>
            <a:off x="3048000" y="4800600"/>
            <a:ext cx="1295400" cy="685800"/>
          </a:xfrm>
          <a:prstGeom prst="rightArrow">
            <a:avLst>
              <a:gd name="adj1" fmla="val 50000"/>
              <a:gd name="adj2" fmla="val 47222"/>
            </a:avLst>
          </a:prstGeom>
          <a:solidFill>
            <a:schemeClr val="accent1"/>
          </a:solidFill>
          <a:ln w="9525">
            <a:solidFill>
              <a:schemeClr val="tx1"/>
            </a:solidFill>
            <a:miter lim="800000"/>
            <a:headEnd/>
            <a:tailEnd/>
          </a:ln>
        </p:spPr>
        <p:txBody>
          <a:bodyPr wrap="none" anchor="ctr"/>
          <a:lstStyle/>
          <a:p>
            <a:endParaRPr lang="en-US"/>
          </a:p>
        </p:txBody>
      </p:sp>
      <p:sp>
        <p:nvSpPr>
          <p:cNvPr id="9226" name="Rectangle 10"/>
          <p:cNvSpPr>
            <a:spLocks noChangeArrowheads="1"/>
          </p:cNvSpPr>
          <p:nvPr/>
        </p:nvSpPr>
        <p:spPr bwMode="auto">
          <a:xfrm>
            <a:off x="6858000" y="4572000"/>
            <a:ext cx="1143000" cy="381000"/>
          </a:xfrm>
          <a:prstGeom prst="rect">
            <a:avLst/>
          </a:prstGeom>
          <a:solidFill>
            <a:schemeClr val="accent1"/>
          </a:solidFill>
          <a:ln w="9525">
            <a:solidFill>
              <a:schemeClr val="tx1"/>
            </a:solidFill>
            <a:miter lim="800000"/>
            <a:headEnd/>
            <a:tailEnd/>
          </a:ln>
        </p:spPr>
        <p:txBody>
          <a:bodyPr wrap="none" anchor="ctr" anchorCtr="1"/>
          <a:lstStyle/>
          <a:p>
            <a:pPr algn="ctr"/>
            <a:r>
              <a:rPr lang="en-US"/>
              <a:t>B.A.</a:t>
            </a:r>
          </a:p>
        </p:txBody>
      </p:sp>
      <p:sp>
        <p:nvSpPr>
          <p:cNvPr id="9227" name="AutoShape 11"/>
          <p:cNvSpPr>
            <a:spLocks noChangeArrowheads="1"/>
          </p:cNvSpPr>
          <p:nvPr/>
        </p:nvSpPr>
        <p:spPr bwMode="auto">
          <a:xfrm>
            <a:off x="6400800" y="4648200"/>
            <a:ext cx="457200" cy="2286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a:p>
        </p:txBody>
      </p:sp>
      <p:sp>
        <p:nvSpPr>
          <p:cNvPr id="9228" name="Rectangle 12"/>
          <p:cNvSpPr>
            <a:spLocks noChangeArrowheads="1"/>
          </p:cNvSpPr>
          <p:nvPr/>
        </p:nvSpPr>
        <p:spPr bwMode="auto">
          <a:xfrm>
            <a:off x="6858000" y="5029200"/>
            <a:ext cx="2209800" cy="381000"/>
          </a:xfrm>
          <a:prstGeom prst="rect">
            <a:avLst/>
          </a:prstGeom>
          <a:solidFill>
            <a:schemeClr val="accent1"/>
          </a:solidFill>
          <a:ln w="9525">
            <a:solidFill>
              <a:schemeClr val="tx1"/>
            </a:solidFill>
            <a:miter lim="800000"/>
            <a:headEnd/>
            <a:tailEnd/>
          </a:ln>
        </p:spPr>
        <p:txBody>
          <a:bodyPr wrap="none" anchor="ctr" anchorCtr="1"/>
          <a:lstStyle/>
          <a:p>
            <a:pPr algn="ctr"/>
            <a:r>
              <a:rPr lang="en-US" sz="1400"/>
              <a:t>Increase from B.A. to M.A.</a:t>
            </a:r>
          </a:p>
        </p:txBody>
      </p:sp>
      <p:sp>
        <p:nvSpPr>
          <p:cNvPr id="9229" name="AutoShape 13"/>
          <p:cNvSpPr>
            <a:spLocks noChangeArrowheads="1"/>
          </p:cNvSpPr>
          <p:nvPr/>
        </p:nvSpPr>
        <p:spPr bwMode="auto">
          <a:xfrm>
            <a:off x="6400800" y="5105400"/>
            <a:ext cx="457200" cy="2286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a:p>
        </p:txBody>
      </p:sp>
      <p:sp>
        <p:nvSpPr>
          <p:cNvPr id="9230" name="Rectangle 14"/>
          <p:cNvSpPr>
            <a:spLocks noChangeArrowheads="1"/>
          </p:cNvSpPr>
          <p:nvPr/>
        </p:nvSpPr>
        <p:spPr bwMode="auto">
          <a:xfrm>
            <a:off x="6858000" y="5486400"/>
            <a:ext cx="2209800" cy="381000"/>
          </a:xfrm>
          <a:prstGeom prst="rect">
            <a:avLst/>
          </a:prstGeom>
          <a:solidFill>
            <a:schemeClr val="accent1"/>
          </a:solidFill>
          <a:ln w="9525">
            <a:solidFill>
              <a:schemeClr val="tx1"/>
            </a:solidFill>
            <a:miter lim="800000"/>
            <a:headEnd/>
            <a:tailEnd/>
          </a:ln>
        </p:spPr>
        <p:txBody>
          <a:bodyPr wrap="none" anchor="ctr" anchorCtr="1"/>
          <a:lstStyle/>
          <a:p>
            <a:pPr algn="ctr"/>
            <a:r>
              <a:rPr lang="en-US" sz="1400"/>
              <a:t>Increase from B.A. to Ph.D.</a:t>
            </a:r>
          </a:p>
        </p:txBody>
      </p:sp>
      <p:sp>
        <p:nvSpPr>
          <p:cNvPr id="9231" name="AutoShape 15"/>
          <p:cNvSpPr>
            <a:spLocks noChangeArrowheads="1"/>
          </p:cNvSpPr>
          <p:nvPr/>
        </p:nvSpPr>
        <p:spPr bwMode="auto">
          <a:xfrm>
            <a:off x="6400800" y="5562600"/>
            <a:ext cx="457200" cy="228600"/>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nvGraphicFramePr>
        <p:xfrm>
          <a:off x="228600" y="1296988"/>
          <a:ext cx="2362200" cy="1547812"/>
        </p:xfrm>
        <a:graphic>
          <a:graphicData uri="http://schemas.openxmlformats.org/presentationml/2006/ole">
            <p:oleObj spid="_x0000_s131152" name="Equation" r:id="rId3" imgW="1993900" imgH="1333500" progId="">
              <p:embed/>
            </p:oleObj>
          </a:graphicData>
        </a:graphic>
      </p:graphicFrame>
      <p:sp>
        <p:nvSpPr>
          <p:cNvPr id="10248" name="Text Box 3"/>
          <p:cNvSpPr txBox="1">
            <a:spLocks noChangeArrowheads="1"/>
          </p:cNvSpPr>
          <p:nvPr/>
        </p:nvSpPr>
        <p:spPr bwMode="auto">
          <a:xfrm>
            <a:off x="3200400" y="1003300"/>
            <a:ext cx="2265363" cy="2070100"/>
          </a:xfrm>
          <a:prstGeom prst="rect">
            <a:avLst/>
          </a:prstGeom>
          <a:noFill/>
          <a:ln w="9525">
            <a:noFill/>
            <a:miter lim="800000"/>
            <a:headEnd/>
            <a:tailEnd/>
          </a:ln>
        </p:spPr>
        <p:txBody>
          <a:bodyPr wrap="none">
            <a:spAutoFit/>
          </a:bodyPr>
          <a:lstStyle/>
          <a:p>
            <a:r>
              <a:rPr lang="en-US" sz="2400" b="1">
                <a:latin typeface="Times New Roman" pitchFamily="18" charset="0"/>
                <a:cs typeface="Times New Roman" pitchFamily="18" charset="0"/>
              </a:rPr>
              <a:t>Average  Salary</a:t>
            </a:r>
          </a:p>
          <a:p>
            <a:endParaRPr lang="en-US" sz="1400" b="1">
              <a:latin typeface="Times New Roman" pitchFamily="18" charset="0"/>
              <a:cs typeface="Times New Roman" pitchFamily="18" charset="0"/>
            </a:endParaRPr>
          </a:p>
          <a:p>
            <a:r>
              <a:rPr lang="en-US" sz="2400" b="1">
                <a:latin typeface="Times New Roman" pitchFamily="18" charset="0"/>
                <a:cs typeface="Times New Roman" pitchFamily="18" charset="0"/>
              </a:rPr>
              <a:t>    7,000</a:t>
            </a:r>
          </a:p>
          <a:p>
            <a:endParaRPr lang="en-US" sz="1000" b="1">
              <a:latin typeface="Times New Roman" pitchFamily="18" charset="0"/>
              <a:cs typeface="Times New Roman" pitchFamily="18" charset="0"/>
            </a:endParaRPr>
          </a:p>
          <a:p>
            <a:r>
              <a:rPr lang="en-US" sz="2400" b="1">
                <a:latin typeface="Times New Roman" pitchFamily="18" charset="0"/>
                <a:cs typeface="Times New Roman" pitchFamily="18" charset="0"/>
              </a:rPr>
              <a:t>  12,000</a:t>
            </a:r>
          </a:p>
          <a:p>
            <a:endParaRPr lang="en-US" sz="1000" b="1">
              <a:latin typeface="Times New Roman" pitchFamily="18" charset="0"/>
              <a:cs typeface="Times New Roman" pitchFamily="18" charset="0"/>
            </a:endParaRPr>
          </a:p>
          <a:p>
            <a:r>
              <a:rPr lang="en-US" sz="2400" b="1">
                <a:latin typeface="Times New Roman" pitchFamily="18" charset="0"/>
                <a:cs typeface="Times New Roman" pitchFamily="18" charset="0"/>
              </a:rPr>
              <a:t>  15,000</a:t>
            </a:r>
          </a:p>
        </p:txBody>
      </p:sp>
      <p:sp>
        <p:nvSpPr>
          <p:cNvPr id="10249" name="Line 4"/>
          <p:cNvSpPr>
            <a:spLocks noChangeShapeType="1"/>
          </p:cNvSpPr>
          <p:nvPr/>
        </p:nvSpPr>
        <p:spPr bwMode="auto">
          <a:xfrm>
            <a:off x="4495800" y="1793875"/>
            <a:ext cx="304800" cy="228600"/>
          </a:xfrm>
          <a:prstGeom prst="line">
            <a:avLst/>
          </a:prstGeom>
          <a:noFill/>
          <a:ln w="28575">
            <a:solidFill>
              <a:schemeClr val="tx1"/>
            </a:solidFill>
            <a:round/>
            <a:headEnd/>
            <a:tailEnd/>
          </a:ln>
        </p:spPr>
        <p:txBody>
          <a:bodyPr/>
          <a:lstStyle/>
          <a:p>
            <a:endParaRPr lang="en-US"/>
          </a:p>
        </p:txBody>
      </p:sp>
      <p:sp>
        <p:nvSpPr>
          <p:cNvPr id="10250" name="Line 5"/>
          <p:cNvSpPr>
            <a:spLocks noChangeShapeType="1"/>
          </p:cNvSpPr>
          <p:nvPr/>
        </p:nvSpPr>
        <p:spPr bwMode="auto">
          <a:xfrm flipH="1">
            <a:off x="4495800" y="2027238"/>
            <a:ext cx="304800" cy="228600"/>
          </a:xfrm>
          <a:prstGeom prst="line">
            <a:avLst/>
          </a:prstGeom>
          <a:noFill/>
          <a:ln w="28575">
            <a:solidFill>
              <a:schemeClr val="tx1"/>
            </a:solidFill>
            <a:round/>
            <a:headEnd/>
            <a:tailEnd/>
          </a:ln>
        </p:spPr>
        <p:txBody>
          <a:bodyPr/>
          <a:lstStyle/>
          <a:p>
            <a:endParaRPr lang="en-US"/>
          </a:p>
        </p:txBody>
      </p:sp>
      <p:sp>
        <p:nvSpPr>
          <p:cNvPr id="10251" name="Text Box 6"/>
          <p:cNvSpPr txBox="1">
            <a:spLocks noChangeArrowheads="1"/>
          </p:cNvSpPr>
          <p:nvPr/>
        </p:nvSpPr>
        <p:spPr bwMode="auto">
          <a:xfrm>
            <a:off x="4937125" y="1730375"/>
            <a:ext cx="869950" cy="457200"/>
          </a:xfrm>
          <a:prstGeom prst="rect">
            <a:avLst/>
          </a:prstGeom>
          <a:noFill/>
          <a:ln w="9525">
            <a:noFill/>
            <a:miter lim="800000"/>
            <a:headEnd/>
            <a:tailEnd/>
          </a:ln>
        </p:spPr>
        <p:txBody>
          <a:bodyPr wrap="none">
            <a:spAutoFit/>
          </a:bodyPr>
          <a:lstStyle/>
          <a:p>
            <a:r>
              <a:rPr lang="en-US" sz="2400" b="1">
                <a:latin typeface="Times New Roman" pitchFamily="18" charset="0"/>
                <a:cs typeface="Times New Roman" pitchFamily="18" charset="0"/>
              </a:rPr>
              <a:t>5,000</a:t>
            </a:r>
            <a:endParaRPr lang="th-TH" sz="2400" b="1">
              <a:latin typeface="Times New Roman" pitchFamily="18" charset="0"/>
              <a:cs typeface="Times New Roman" pitchFamily="18" charset="0"/>
            </a:endParaRPr>
          </a:p>
        </p:txBody>
      </p:sp>
      <p:sp>
        <p:nvSpPr>
          <p:cNvPr id="10252" name="Line 7"/>
          <p:cNvSpPr>
            <a:spLocks noChangeShapeType="1"/>
          </p:cNvSpPr>
          <p:nvPr/>
        </p:nvSpPr>
        <p:spPr bwMode="auto">
          <a:xfrm>
            <a:off x="4495800" y="2389188"/>
            <a:ext cx="304800" cy="152400"/>
          </a:xfrm>
          <a:prstGeom prst="line">
            <a:avLst/>
          </a:prstGeom>
          <a:noFill/>
          <a:ln w="28575">
            <a:solidFill>
              <a:schemeClr val="tx1"/>
            </a:solidFill>
            <a:round/>
            <a:headEnd/>
            <a:tailEnd/>
          </a:ln>
        </p:spPr>
        <p:txBody>
          <a:bodyPr/>
          <a:lstStyle/>
          <a:p>
            <a:endParaRPr lang="en-US"/>
          </a:p>
        </p:txBody>
      </p:sp>
      <p:sp>
        <p:nvSpPr>
          <p:cNvPr id="10253" name="Line 8"/>
          <p:cNvSpPr>
            <a:spLocks noChangeShapeType="1"/>
          </p:cNvSpPr>
          <p:nvPr/>
        </p:nvSpPr>
        <p:spPr bwMode="auto">
          <a:xfrm flipH="1">
            <a:off x="4495800" y="2541588"/>
            <a:ext cx="304800" cy="228600"/>
          </a:xfrm>
          <a:prstGeom prst="line">
            <a:avLst/>
          </a:prstGeom>
          <a:noFill/>
          <a:ln w="28575">
            <a:solidFill>
              <a:schemeClr val="tx1"/>
            </a:solidFill>
            <a:round/>
            <a:headEnd/>
            <a:tailEnd/>
          </a:ln>
        </p:spPr>
        <p:txBody>
          <a:bodyPr/>
          <a:lstStyle/>
          <a:p>
            <a:endParaRPr lang="en-US"/>
          </a:p>
        </p:txBody>
      </p:sp>
      <p:sp>
        <p:nvSpPr>
          <p:cNvPr id="10254" name="Text Box 9"/>
          <p:cNvSpPr txBox="1">
            <a:spLocks noChangeArrowheads="1"/>
          </p:cNvSpPr>
          <p:nvPr/>
        </p:nvSpPr>
        <p:spPr bwMode="auto">
          <a:xfrm>
            <a:off x="4932363" y="2263775"/>
            <a:ext cx="869950" cy="457200"/>
          </a:xfrm>
          <a:prstGeom prst="rect">
            <a:avLst/>
          </a:prstGeom>
          <a:noFill/>
          <a:ln w="9525">
            <a:noFill/>
            <a:miter lim="800000"/>
            <a:headEnd/>
            <a:tailEnd/>
          </a:ln>
        </p:spPr>
        <p:txBody>
          <a:bodyPr wrap="none">
            <a:spAutoFit/>
          </a:bodyPr>
          <a:lstStyle/>
          <a:p>
            <a:r>
              <a:rPr lang="en-US" sz="2400" b="1">
                <a:latin typeface="Times New Roman" pitchFamily="18" charset="0"/>
                <a:cs typeface="Times New Roman" pitchFamily="18" charset="0"/>
              </a:rPr>
              <a:t>3,000</a:t>
            </a:r>
            <a:endParaRPr lang="th-TH" sz="2400" b="1">
              <a:latin typeface="Times New Roman" pitchFamily="18" charset="0"/>
              <a:cs typeface="Times New Roman" pitchFamily="18" charset="0"/>
            </a:endParaRPr>
          </a:p>
        </p:txBody>
      </p:sp>
      <p:graphicFrame>
        <p:nvGraphicFramePr>
          <p:cNvPr id="10243" name="Object 10"/>
          <p:cNvGraphicFramePr>
            <a:graphicFrameLocks noChangeAspect="1"/>
          </p:cNvGraphicFramePr>
          <p:nvPr/>
        </p:nvGraphicFramePr>
        <p:xfrm>
          <a:off x="914400" y="5251450"/>
          <a:ext cx="1755775" cy="381000"/>
        </p:xfrm>
        <a:graphic>
          <a:graphicData uri="http://schemas.openxmlformats.org/presentationml/2006/ole">
            <p:oleObj spid="_x0000_s131153" name="Equation" r:id="rId4" imgW="1714500" imgH="381000" progId="">
              <p:embed/>
            </p:oleObj>
          </a:graphicData>
        </a:graphic>
      </p:graphicFrame>
      <p:graphicFrame>
        <p:nvGraphicFramePr>
          <p:cNvPr id="10244" name="Object 11"/>
          <p:cNvGraphicFramePr>
            <a:graphicFrameLocks noChangeAspect="1"/>
          </p:cNvGraphicFramePr>
          <p:nvPr/>
        </p:nvGraphicFramePr>
        <p:xfrm>
          <a:off x="1208088" y="5930900"/>
          <a:ext cx="1384300" cy="850900"/>
        </p:xfrm>
        <a:graphic>
          <a:graphicData uri="http://schemas.openxmlformats.org/presentationml/2006/ole">
            <p:oleObj spid="_x0000_s131154" name="Equation" r:id="rId5" imgW="1384300" imgH="850900" progId="">
              <p:embed/>
            </p:oleObj>
          </a:graphicData>
        </a:graphic>
      </p:graphicFrame>
      <p:sp>
        <p:nvSpPr>
          <p:cNvPr id="10255" name="Text Box 12"/>
          <p:cNvSpPr txBox="1">
            <a:spLocks noChangeArrowheads="1"/>
          </p:cNvSpPr>
          <p:nvPr/>
        </p:nvSpPr>
        <p:spPr bwMode="auto">
          <a:xfrm>
            <a:off x="2362200" y="3302000"/>
            <a:ext cx="2419350" cy="457200"/>
          </a:xfrm>
          <a:prstGeom prst="rect">
            <a:avLst/>
          </a:prstGeom>
          <a:noFill/>
          <a:ln w="9525">
            <a:noFill/>
            <a:miter lim="800000"/>
            <a:headEnd/>
            <a:tailEnd/>
          </a:ln>
        </p:spPr>
        <p:txBody>
          <a:bodyPr wrap="none">
            <a:spAutoFit/>
          </a:bodyPr>
          <a:lstStyle/>
          <a:p>
            <a:r>
              <a:rPr lang="en-US" sz="2400" b="1">
                <a:latin typeface="Times New Roman" pitchFamily="18" charset="0"/>
                <a:cs typeface="Times New Roman" pitchFamily="18" charset="0"/>
              </a:rPr>
              <a:t>Average  Change</a:t>
            </a:r>
          </a:p>
        </p:txBody>
      </p:sp>
      <p:graphicFrame>
        <p:nvGraphicFramePr>
          <p:cNvPr id="10245" name="Object 13"/>
          <p:cNvGraphicFramePr>
            <a:graphicFrameLocks noChangeAspect="1"/>
          </p:cNvGraphicFramePr>
          <p:nvPr/>
        </p:nvGraphicFramePr>
        <p:xfrm>
          <a:off x="2060575" y="3981450"/>
          <a:ext cx="2819400" cy="736600"/>
        </p:xfrm>
        <a:graphic>
          <a:graphicData uri="http://schemas.openxmlformats.org/presentationml/2006/ole">
            <p:oleObj spid="_x0000_s131155" name="Equation" r:id="rId6" imgW="2819400" imgH="736600" progId="">
              <p:embed/>
            </p:oleObj>
          </a:graphicData>
        </a:graphic>
      </p:graphicFrame>
      <p:graphicFrame>
        <p:nvGraphicFramePr>
          <p:cNvPr id="10246" name="Object 14"/>
          <p:cNvGraphicFramePr>
            <a:graphicFrameLocks noChangeAspect="1"/>
          </p:cNvGraphicFramePr>
          <p:nvPr/>
        </p:nvGraphicFramePr>
        <p:xfrm>
          <a:off x="3889375" y="5251450"/>
          <a:ext cx="2601913" cy="330200"/>
        </p:xfrm>
        <a:graphic>
          <a:graphicData uri="http://schemas.openxmlformats.org/presentationml/2006/ole">
            <p:oleObj spid="_x0000_s131156" name="Equation" r:id="rId7" imgW="2540000" imgH="330200" progId="">
              <p:embed/>
            </p:oleObj>
          </a:graphicData>
        </a:graphic>
      </p:graphicFrame>
      <p:graphicFrame>
        <p:nvGraphicFramePr>
          <p:cNvPr id="10247" name="Object 15"/>
          <p:cNvGraphicFramePr>
            <a:graphicFrameLocks noChangeAspect="1"/>
          </p:cNvGraphicFramePr>
          <p:nvPr/>
        </p:nvGraphicFramePr>
        <p:xfrm>
          <a:off x="4332288" y="5930900"/>
          <a:ext cx="1930400" cy="800100"/>
        </p:xfrm>
        <a:graphic>
          <a:graphicData uri="http://schemas.openxmlformats.org/presentationml/2006/ole">
            <p:oleObj spid="_x0000_s131157" name="Equation" r:id="rId8" imgW="1930400" imgH="800100" progId="">
              <p:embed/>
            </p:oleObj>
          </a:graphicData>
        </a:graphic>
      </p:graphicFrame>
      <p:sp>
        <p:nvSpPr>
          <p:cNvPr id="10256" name="AutoShape 16"/>
          <p:cNvSpPr>
            <a:spLocks noChangeArrowheads="1"/>
          </p:cNvSpPr>
          <p:nvPr/>
        </p:nvSpPr>
        <p:spPr bwMode="auto">
          <a:xfrm>
            <a:off x="6400800" y="787400"/>
            <a:ext cx="2514600" cy="685800"/>
          </a:xfrm>
          <a:prstGeom prst="wedgeRoundRectCallout">
            <a:avLst>
              <a:gd name="adj1" fmla="val -76769"/>
              <a:gd name="adj2" fmla="val 104861"/>
              <a:gd name="adj3" fmla="val 16667"/>
            </a:avLst>
          </a:prstGeom>
          <a:solidFill>
            <a:srgbClr val="99CCFF"/>
          </a:solidFill>
          <a:ln w="9525">
            <a:solidFill>
              <a:schemeClr val="tx1"/>
            </a:solidFill>
            <a:miter lim="800000"/>
            <a:headEnd/>
            <a:tailEnd/>
          </a:ln>
        </p:spPr>
        <p:txBody>
          <a:bodyPr/>
          <a:lstStyle/>
          <a:p>
            <a:pPr algn="ctr"/>
            <a:r>
              <a:rPr lang="en-US"/>
              <a:t>Change/Increase from B.A. to M.A.</a:t>
            </a:r>
          </a:p>
        </p:txBody>
      </p:sp>
      <p:sp>
        <p:nvSpPr>
          <p:cNvPr id="10257" name="AutoShape 17"/>
          <p:cNvSpPr>
            <a:spLocks noChangeArrowheads="1"/>
          </p:cNvSpPr>
          <p:nvPr/>
        </p:nvSpPr>
        <p:spPr bwMode="auto">
          <a:xfrm>
            <a:off x="6477000" y="2616200"/>
            <a:ext cx="2514600" cy="685800"/>
          </a:xfrm>
          <a:prstGeom prst="wedgeRoundRectCallout">
            <a:avLst>
              <a:gd name="adj1" fmla="val -81375"/>
              <a:gd name="adj2" fmla="val -51157"/>
              <a:gd name="adj3" fmla="val 16667"/>
            </a:avLst>
          </a:prstGeom>
          <a:solidFill>
            <a:srgbClr val="99CCFF"/>
          </a:solidFill>
          <a:ln w="9525">
            <a:solidFill>
              <a:schemeClr val="tx1"/>
            </a:solidFill>
            <a:miter lim="800000"/>
            <a:headEnd/>
            <a:tailEnd/>
          </a:ln>
        </p:spPr>
        <p:txBody>
          <a:bodyPr/>
          <a:lstStyle/>
          <a:p>
            <a:pPr algn="ctr"/>
            <a:r>
              <a:rPr lang="en-US"/>
              <a:t>Change/Increase from M.A. to Ph.D.</a:t>
            </a:r>
          </a:p>
        </p:txBody>
      </p:sp>
      <p:sp>
        <p:nvSpPr>
          <p:cNvPr id="10258" name="Oval 18"/>
          <p:cNvSpPr>
            <a:spLocks noChangeArrowheads="1"/>
          </p:cNvSpPr>
          <p:nvPr/>
        </p:nvSpPr>
        <p:spPr bwMode="auto">
          <a:xfrm>
            <a:off x="6553200" y="4419600"/>
            <a:ext cx="2514600" cy="1447800"/>
          </a:xfrm>
          <a:prstGeom prst="ellipse">
            <a:avLst/>
          </a:prstGeom>
          <a:solidFill>
            <a:srgbClr val="99CCFF"/>
          </a:solidFill>
          <a:ln w="9525">
            <a:solidFill>
              <a:schemeClr val="tx1"/>
            </a:solidFill>
            <a:round/>
            <a:headEnd/>
            <a:tailEnd/>
          </a:ln>
        </p:spPr>
        <p:txBody>
          <a:bodyPr anchor="ctr"/>
          <a:lstStyle/>
          <a:p>
            <a:pPr algn="ctr"/>
            <a:r>
              <a:rPr lang="en-US"/>
              <a:t>When ordinal data is treated as continuous.</a:t>
            </a:r>
          </a:p>
          <a:p>
            <a:pPr algn="ctr"/>
            <a:r>
              <a:rPr lang="en-US"/>
              <a:t>Not Good.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t>Logistic Regression</a:t>
            </a:r>
          </a:p>
        </p:txBody>
      </p:sp>
      <p:sp>
        <p:nvSpPr>
          <p:cNvPr id="4099" name="Rectangle 3"/>
          <p:cNvSpPr>
            <a:spLocks noGrp="1" noChangeArrowheads="1"/>
          </p:cNvSpPr>
          <p:nvPr>
            <p:ph type="subTitle" idx="1"/>
          </p:nvPr>
        </p:nvSpPr>
        <p:spPr/>
        <p:txBody>
          <a:bodyPr/>
          <a:lstStyle/>
          <a:p>
            <a:r>
              <a:rPr lang="en-US"/>
              <a:t>Understanding the Basics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 - high level</a:t>
            </a:r>
            <a:endParaRPr lang="en-US" dirty="0"/>
          </a:p>
        </p:txBody>
      </p:sp>
      <p:sp>
        <p:nvSpPr>
          <p:cNvPr id="3" name="Content Placeholder 2"/>
          <p:cNvSpPr>
            <a:spLocks noGrp="1"/>
          </p:cNvSpPr>
          <p:nvPr>
            <p:ph idx="1"/>
          </p:nvPr>
        </p:nvSpPr>
        <p:spPr/>
        <p:txBody>
          <a:bodyPr/>
          <a:lstStyle/>
          <a:p>
            <a:r>
              <a:rPr lang="en-US" dirty="0" smtClean="0"/>
              <a:t>Binary categorical dependent variable</a:t>
            </a:r>
          </a:p>
          <a:p>
            <a:pPr lvl="1"/>
            <a:r>
              <a:rPr lang="en-US" dirty="0" smtClean="0"/>
              <a:t>Example churn (churn – yes/no)</a:t>
            </a:r>
          </a:p>
          <a:p>
            <a:pPr lvl="1"/>
            <a:endParaRPr lang="en-US" dirty="0" smtClean="0"/>
          </a:p>
          <a:p>
            <a:r>
              <a:rPr lang="en-US" dirty="0" smtClean="0"/>
              <a:t>Uses many variables to estimate the probability of your dependent variable (e.g. churn).</a:t>
            </a:r>
          </a:p>
          <a:p>
            <a:endParaRPr lang="en-US" dirty="0" smtClean="0"/>
          </a:p>
          <a:p>
            <a:r>
              <a:rPr lang="en-US" dirty="0" smtClean="0"/>
              <a:t>Can be used to determine if there exists a relationship (+ or -) between certain variables and your dependent variable.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28600" y="457200"/>
            <a:ext cx="7848600" cy="838200"/>
          </a:xfrm>
        </p:spPr>
        <p:txBody>
          <a:bodyPr>
            <a:normAutofit fontScale="90000"/>
          </a:bodyPr>
          <a:lstStyle/>
          <a:p>
            <a:r>
              <a:rPr lang="en-US"/>
              <a:t>Starting With Simple Logistic Regression Model</a:t>
            </a:r>
            <a:endParaRPr lang="th-TH"/>
          </a:p>
        </p:txBody>
      </p:sp>
      <p:graphicFrame>
        <p:nvGraphicFramePr>
          <p:cNvPr id="62467" name="Object 3"/>
          <p:cNvGraphicFramePr>
            <a:graphicFrameLocks noChangeAspect="1"/>
          </p:cNvGraphicFramePr>
          <p:nvPr/>
        </p:nvGraphicFramePr>
        <p:xfrm>
          <a:off x="152400" y="1360488"/>
          <a:ext cx="8915400" cy="3592512"/>
        </p:xfrm>
        <a:graphic>
          <a:graphicData uri="http://schemas.openxmlformats.org/presentationml/2006/ole">
            <p:oleObj spid="_x0000_s253967" name="Equation" r:id="rId3" imgW="3213100" imgH="1295400" progId="">
              <p:embed/>
            </p:oleObj>
          </a:graphicData>
        </a:graphic>
      </p:graphicFrame>
      <p:sp>
        <p:nvSpPr>
          <p:cNvPr id="62471" name="Rectangle 7"/>
          <p:cNvSpPr>
            <a:spLocks noChangeArrowheads="1"/>
          </p:cNvSpPr>
          <p:nvPr/>
        </p:nvSpPr>
        <p:spPr bwMode="auto">
          <a:xfrm>
            <a:off x="381000" y="5181600"/>
            <a:ext cx="8153400" cy="914400"/>
          </a:xfrm>
          <a:prstGeom prst="rect">
            <a:avLst/>
          </a:prstGeom>
          <a:solidFill>
            <a:schemeClr val="accent1"/>
          </a:solidFill>
          <a:ln w="9525">
            <a:solidFill>
              <a:schemeClr val="tx1"/>
            </a:solidFill>
            <a:miter lim="800000"/>
            <a:headEnd/>
            <a:tailEnd/>
          </a:ln>
          <a:effectLst/>
        </p:spPr>
        <p:txBody>
          <a:bodyPr anchor="ctr"/>
          <a:lstStyle/>
          <a:p>
            <a:pPr algn="ctr"/>
            <a:r>
              <a:rPr lang="en-US"/>
              <a:t>The error term does not follow a normal distribution as with linear regression.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Odds and odds ratio</a:t>
            </a:r>
            <a:endParaRPr lang="en-US" dirty="0"/>
          </a:p>
        </p:txBody>
      </p:sp>
      <p:graphicFrame>
        <p:nvGraphicFramePr>
          <p:cNvPr id="268291" name="Object 3"/>
          <p:cNvGraphicFramePr>
            <a:graphicFrameLocks noChangeAspect="1"/>
          </p:cNvGraphicFramePr>
          <p:nvPr/>
        </p:nvGraphicFramePr>
        <p:xfrm>
          <a:off x="838200" y="2101850"/>
          <a:ext cx="4953000" cy="3463925"/>
        </p:xfrm>
        <a:graphic>
          <a:graphicData uri="http://schemas.openxmlformats.org/presentationml/2006/ole">
            <p:oleObj spid="_x0000_s268291" name="Equation" r:id="rId3" imgW="3251160" imgH="2273040" progId="Equation.3">
              <p:embed/>
            </p:oleObj>
          </a:graphicData>
        </a:graphic>
      </p:graphicFrame>
    </p:spTree>
    <p:extLst>
      <p:ext uri="{BB962C8B-B14F-4D97-AF65-F5344CB8AC3E}">
        <p14:creationId xmlns:p14="http://schemas.microsoft.com/office/powerpoint/2010/main" xmlns="" val="18649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pPr eaLnBrk="1" hangingPunct="1"/>
            <a:r>
              <a:rPr lang="en-US" smtClean="0"/>
              <a:t>Regression</a:t>
            </a:r>
          </a:p>
        </p:txBody>
      </p:sp>
      <p:sp>
        <p:nvSpPr>
          <p:cNvPr id="37891" name="Rectangle 3"/>
          <p:cNvSpPr>
            <a:spLocks noGrp="1" noChangeArrowheads="1"/>
          </p:cNvSpPr>
          <p:nvPr>
            <p:ph type="subTitle" idx="1"/>
          </p:nvPr>
        </p:nvSpPr>
        <p:spPr/>
        <p:txBody>
          <a:bodyPr/>
          <a:lstStyle/>
          <a:p>
            <a:pPr eaLnBrk="1" hangingPunct="1"/>
            <a:r>
              <a:rPr lang="en-US" smtClean="0"/>
              <a:t>Understanding The Basics of Regression: Continuous Independent Variable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228600" y="457200"/>
            <a:ext cx="7848600" cy="838200"/>
          </a:xfrm>
        </p:spPr>
        <p:txBody>
          <a:bodyPr>
            <a:normAutofit fontScale="90000"/>
          </a:bodyPr>
          <a:lstStyle/>
          <a:p>
            <a:r>
              <a:rPr lang="en-US"/>
              <a:t>Starting With Simple Logistic Regression Model</a:t>
            </a:r>
            <a:endParaRPr lang="th-TH"/>
          </a:p>
        </p:txBody>
      </p:sp>
      <p:graphicFrame>
        <p:nvGraphicFramePr>
          <p:cNvPr id="147459" name="Object 3"/>
          <p:cNvGraphicFramePr>
            <a:graphicFrameLocks noChangeAspect="1"/>
          </p:cNvGraphicFramePr>
          <p:nvPr/>
        </p:nvGraphicFramePr>
        <p:xfrm>
          <a:off x="304800" y="1474788"/>
          <a:ext cx="7162800" cy="5383212"/>
        </p:xfrm>
        <a:graphic>
          <a:graphicData uri="http://schemas.openxmlformats.org/presentationml/2006/ole">
            <p:oleObj spid="_x0000_s254991" name="Equation" r:id="rId3" imgW="3073400" imgH="2311400" progId="">
              <p:embed/>
            </p:oleObj>
          </a:graphicData>
        </a:graphic>
      </p:graphicFrame>
      <p:sp>
        <p:nvSpPr>
          <p:cNvPr id="147460" name="AutoShape 4"/>
          <p:cNvSpPr>
            <a:spLocks noChangeArrowheads="1"/>
          </p:cNvSpPr>
          <p:nvPr/>
        </p:nvSpPr>
        <p:spPr bwMode="auto">
          <a:xfrm>
            <a:off x="5029200" y="3810000"/>
            <a:ext cx="3810000" cy="914400"/>
          </a:xfrm>
          <a:prstGeom prst="wedgeRectCallout">
            <a:avLst>
              <a:gd name="adj1" fmla="val -82167"/>
              <a:gd name="adj2" fmla="val 159722"/>
            </a:avLst>
          </a:prstGeom>
          <a:solidFill>
            <a:schemeClr val="accent1"/>
          </a:solidFill>
          <a:ln w="9525">
            <a:solidFill>
              <a:schemeClr val="tx1"/>
            </a:solidFill>
            <a:miter lim="800000"/>
            <a:headEnd/>
            <a:tailEnd/>
          </a:ln>
          <a:effectLst/>
        </p:spPr>
        <p:txBody>
          <a:bodyPr/>
          <a:lstStyle/>
          <a:p>
            <a:pPr algn="ctr"/>
            <a:r>
              <a:rPr lang="en-US"/>
              <a:t>As you can see here the interpretation of the coefficients is very different than with regression.</a:t>
            </a:r>
          </a:p>
        </p:txBody>
      </p:sp>
      <p:sp>
        <p:nvSpPr>
          <p:cNvPr id="147461" name="AutoShape 5"/>
          <p:cNvSpPr>
            <a:spLocks/>
          </p:cNvSpPr>
          <p:nvPr/>
        </p:nvSpPr>
        <p:spPr bwMode="auto">
          <a:xfrm>
            <a:off x="4343400" y="3124200"/>
            <a:ext cx="381000" cy="1143000"/>
          </a:xfrm>
          <a:prstGeom prst="rightBrace">
            <a:avLst>
              <a:gd name="adj1" fmla="val 25000"/>
              <a:gd name="adj2" fmla="val 50000"/>
            </a:avLst>
          </a:prstGeom>
          <a:noFill/>
          <a:ln w="9525">
            <a:solidFill>
              <a:schemeClr val="tx1"/>
            </a:solidFill>
            <a:round/>
            <a:headEnd/>
            <a:tailEnd/>
          </a:ln>
          <a:effectLst/>
        </p:spPr>
        <p:txBody>
          <a:bodyPr wrap="none" anchor="ctr"/>
          <a:lstStyle/>
          <a:p>
            <a:endParaRPr lang="en-US"/>
          </a:p>
        </p:txBody>
      </p:sp>
      <p:sp>
        <p:nvSpPr>
          <p:cNvPr id="147462" name="AutoShape 6"/>
          <p:cNvSpPr>
            <a:spLocks/>
          </p:cNvSpPr>
          <p:nvPr/>
        </p:nvSpPr>
        <p:spPr bwMode="auto">
          <a:xfrm>
            <a:off x="4419600" y="1981200"/>
            <a:ext cx="4114800" cy="914400"/>
          </a:xfrm>
          <a:prstGeom prst="borderCallout3">
            <a:avLst>
              <a:gd name="adj1" fmla="val 12500"/>
              <a:gd name="adj2" fmla="val 101852"/>
              <a:gd name="adj3" fmla="val 12500"/>
              <a:gd name="adj4" fmla="val 109838"/>
              <a:gd name="adj5" fmla="val 98958"/>
              <a:gd name="adj6" fmla="val 109838"/>
              <a:gd name="adj7" fmla="val 185417"/>
              <a:gd name="adj8" fmla="val 9144"/>
            </a:avLst>
          </a:prstGeom>
          <a:solidFill>
            <a:schemeClr val="accent1"/>
          </a:solidFill>
          <a:ln w="9525">
            <a:solidFill>
              <a:schemeClr val="tx1"/>
            </a:solidFill>
            <a:miter lim="800000"/>
            <a:headEnd/>
            <a:tailEnd/>
          </a:ln>
          <a:effectLst/>
        </p:spPr>
        <p:txBody>
          <a:bodyPr/>
          <a:lstStyle/>
          <a:p>
            <a:pPr algn="ctr"/>
            <a:r>
              <a:rPr lang="en-US"/>
              <a:t>This is bounded between 0 and 1.  Remember probability can not be smaller than 0 and not greater than 1.</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228600" y="609600"/>
            <a:ext cx="7848600" cy="838200"/>
          </a:xfrm>
        </p:spPr>
        <p:txBody>
          <a:bodyPr>
            <a:normAutofit fontScale="90000"/>
          </a:bodyPr>
          <a:lstStyle/>
          <a:p>
            <a:r>
              <a:rPr lang="en-US"/>
              <a:t>Starting With Simple Logistic Regression Model</a:t>
            </a:r>
            <a:endParaRPr lang="th-TH"/>
          </a:p>
        </p:txBody>
      </p:sp>
      <p:graphicFrame>
        <p:nvGraphicFramePr>
          <p:cNvPr id="146435" name="Object 3"/>
          <p:cNvGraphicFramePr>
            <a:graphicFrameLocks noChangeAspect="1"/>
          </p:cNvGraphicFramePr>
          <p:nvPr/>
        </p:nvGraphicFramePr>
        <p:xfrm>
          <a:off x="1066800" y="1524000"/>
          <a:ext cx="4724400" cy="2617788"/>
        </p:xfrm>
        <a:graphic>
          <a:graphicData uri="http://schemas.openxmlformats.org/presentationml/2006/ole">
            <p:oleObj spid="_x0000_s256015" name="Equation" r:id="rId3" imgW="1739900" imgH="965200" progId="">
              <p:embed/>
            </p:oleObj>
          </a:graphicData>
        </a:graphic>
      </p:graphicFrame>
      <p:sp>
        <p:nvSpPr>
          <p:cNvPr id="146439" name="AutoShape 7"/>
          <p:cNvSpPr>
            <a:spLocks/>
          </p:cNvSpPr>
          <p:nvPr/>
        </p:nvSpPr>
        <p:spPr bwMode="auto">
          <a:xfrm rot="16200000">
            <a:off x="2247900" y="3238500"/>
            <a:ext cx="381000" cy="2590800"/>
          </a:xfrm>
          <a:prstGeom prst="leftBrace">
            <a:avLst>
              <a:gd name="adj1" fmla="val 56667"/>
              <a:gd name="adj2" fmla="val 50000"/>
            </a:avLst>
          </a:prstGeom>
          <a:noFill/>
          <a:ln w="9525">
            <a:solidFill>
              <a:schemeClr val="tx1"/>
            </a:solidFill>
            <a:round/>
            <a:headEnd/>
            <a:tailEnd/>
          </a:ln>
          <a:effectLst/>
        </p:spPr>
        <p:txBody>
          <a:bodyPr wrap="none" anchor="ctr"/>
          <a:lstStyle/>
          <a:p>
            <a:endParaRPr lang="en-US"/>
          </a:p>
        </p:txBody>
      </p:sp>
      <p:sp>
        <p:nvSpPr>
          <p:cNvPr id="146440" name="Rectangle 8"/>
          <p:cNvSpPr>
            <a:spLocks noChangeArrowheads="1"/>
          </p:cNvSpPr>
          <p:nvPr/>
        </p:nvSpPr>
        <p:spPr bwMode="auto">
          <a:xfrm>
            <a:off x="457200" y="4800600"/>
            <a:ext cx="4267200" cy="1676400"/>
          </a:xfrm>
          <a:prstGeom prst="rect">
            <a:avLst/>
          </a:prstGeom>
          <a:solidFill>
            <a:schemeClr val="accent1"/>
          </a:solidFill>
          <a:ln w="9525">
            <a:solidFill>
              <a:schemeClr val="tx1"/>
            </a:solidFill>
            <a:miter lim="800000"/>
            <a:headEnd/>
            <a:tailEnd/>
          </a:ln>
          <a:effectLst/>
        </p:spPr>
        <p:txBody>
          <a:bodyPr anchor="ctr"/>
          <a:lstStyle/>
          <a:p>
            <a:pPr algn="ctr"/>
            <a:r>
              <a:rPr lang="en-US"/>
              <a:t>This is known as the logit function.  Note: log here is natural log.  The logit is linear with the parameters, but this is not the case with the original data.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914400"/>
            <a:ext cx="7391400" cy="563563"/>
          </a:xfrm>
        </p:spPr>
        <p:txBody>
          <a:bodyPr>
            <a:noAutofit/>
          </a:bodyPr>
          <a:lstStyle/>
          <a:p>
            <a:r>
              <a:rPr lang="en-US" sz="3600" dirty="0"/>
              <a:t>Starting With Simple Logistic Regression </a:t>
            </a:r>
            <a:r>
              <a:rPr lang="en-US" sz="3600" dirty="0" smtClean="0"/>
              <a:t>Model: Some </a:t>
            </a:r>
            <a:r>
              <a:rPr lang="en-US" sz="3600" dirty="0"/>
              <a:t>Review</a:t>
            </a:r>
            <a:endParaRPr lang="th-TH" sz="3600" dirty="0"/>
          </a:p>
        </p:txBody>
      </p:sp>
      <p:graphicFrame>
        <p:nvGraphicFramePr>
          <p:cNvPr id="63491" name="Object 3"/>
          <p:cNvGraphicFramePr>
            <a:graphicFrameLocks noChangeAspect="1"/>
          </p:cNvGraphicFramePr>
          <p:nvPr/>
        </p:nvGraphicFramePr>
        <p:xfrm>
          <a:off x="1600200" y="1414463"/>
          <a:ext cx="5334000" cy="4327525"/>
        </p:xfrm>
        <a:graphic>
          <a:graphicData uri="http://schemas.openxmlformats.org/presentationml/2006/ole">
            <p:oleObj spid="_x0000_s257039" name="Equation" r:id="rId3" imgW="2222500" imgH="1803400" progId="">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152400" y="1219200"/>
            <a:ext cx="6553200" cy="1524000"/>
          </a:xfrm>
        </p:spPr>
        <p:txBody>
          <a:bodyPr/>
          <a:lstStyle/>
          <a:p>
            <a:r>
              <a:rPr lang="en-US" sz="4900"/>
              <a:t>Understanding Logistic Regression</a:t>
            </a:r>
            <a:endParaRPr lang="th-TH" sz="4900">
              <a:cs typeface="Angsana New" pitchFamily="18" charset="-34"/>
            </a:endParaRPr>
          </a:p>
        </p:txBody>
      </p:sp>
      <p:sp>
        <p:nvSpPr>
          <p:cNvPr id="61443" name="Rectangle 3"/>
          <p:cNvSpPr>
            <a:spLocks noGrp="1" noChangeArrowheads="1"/>
          </p:cNvSpPr>
          <p:nvPr>
            <p:ph type="subTitle" idx="1"/>
          </p:nvPr>
        </p:nvSpPr>
        <p:spPr/>
        <p:txBody>
          <a:bodyPr/>
          <a:lstStyle/>
          <a:p>
            <a:r>
              <a:rPr lang="en-US" sz="2900"/>
              <a:t>First by looking at 2-way tables and using it to understand logistic regression</a:t>
            </a:r>
            <a:endParaRPr lang="th-TH" sz="2900">
              <a:cs typeface="Angsana New" pitchFamily="18" charset="-34"/>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036637"/>
            <a:ext cx="7391400" cy="563563"/>
          </a:xfrm>
        </p:spPr>
        <p:txBody>
          <a:bodyPr>
            <a:normAutofit fontScale="90000"/>
          </a:bodyPr>
          <a:lstStyle/>
          <a:p>
            <a:r>
              <a:rPr lang="en-US" dirty="0"/>
              <a:t>Starting With Simple Logistic Regression Model:</a:t>
            </a:r>
            <a:endParaRPr lang="th-TH" dirty="0"/>
          </a:p>
        </p:txBody>
      </p:sp>
      <p:sp>
        <p:nvSpPr>
          <p:cNvPr id="64515" name="Text Box 3"/>
          <p:cNvSpPr txBox="1">
            <a:spLocks noChangeArrowheads="1"/>
          </p:cNvSpPr>
          <p:nvPr/>
        </p:nvSpPr>
        <p:spPr bwMode="auto">
          <a:xfrm>
            <a:off x="381000" y="1584325"/>
            <a:ext cx="7467600" cy="396875"/>
          </a:xfrm>
          <a:prstGeom prst="rect">
            <a:avLst/>
          </a:prstGeom>
          <a:noFill/>
          <a:ln w="9525">
            <a:noFill/>
            <a:miter lim="800000"/>
            <a:headEnd/>
            <a:tailEnd/>
          </a:ln>
          <a:effectLst/>
        </p:spPr>
        <p:txBody>
          <a:bodyPr>
            <a:spAutoFit/>
          </a:bodyPr>
          <a:lstStyle/>
          <a:p>
            <a:r>
              <a:rPr lang="en-US" sz="2000" dirty="0">
                <a:solidFill>
                  <a:schemeClr val="tx2"/>
                </a:solidFill>
              </a:rPr>
              <a:t>Using what was just covered solve for alpha and beta</a:t>
            </a:r>
          </a:p>
        </p:txBody>
      </p:sp>
      <p:grpSp>
        <p:nvGrpSpPr>
          <p:cNvPr id="2" name="Group 4"/>
          <p:cNvGrpSpPr>
            <a:grpSpLocks/>
          </p:cNvGrpSpPr>
          <p:nvPr/>
        </p:nvGrpSpPr>
        <p:grpSpPr bwMode="auto">
          <a:xfrm>
            <a:off x="2057400" y="2057400"/>
            <a:ext cx="4876800" cy="4572000"/>
            <a:chOff x="0" y="0"/>
            <a:chExt cx="1846" cy="2648"/>
          </a:xfrm>
        </p:grpSpPr>
        <p:grpSp>
          <p:nvGrpSpPr>
            <p:cNvPr id="3" name="Group 5"/>
            <p:cNvGrpSpPr>
              <a:grpSpLocks/>
            </p:cNvGrpSpPr>
            <p:nvPr/>
          </p:nvGrpSpPr>
          <p:grpSpPr bwMode="auto">
            <a:xfrm>
              <a:off x="0" y="0"/>
              <a:ext cx="1846" cy="403"/>
              <a:chOff x="0" y="0"/>
              <a:chExt cx="1846" cy="403"/>
            </a:xfrm>
          </p:grpSpPr>
          <p:sp>
            <p:nvSpPr>
              <p:cNvPr id="64518" name="Rectangle 6"/>
              <p:cNvSpPr>
                <a:spLocks noChangeArrowheads="1"/>
              </p:cNvSpPr>
              <p:nvPr/>
            </p:nvSpPr>
            <p:spPr bwMode="auto">
              <a:xfrm>
                <a:off x="0" y="0"/>
                <a:ext cx="1846" cy="403"/>
              </a:xfrm>
              <a:prstGeom prst="rect">
                <a:avLst/>
              </a:prstGeom>
              <a:noFill/>
              <a:ln w="25400">
                <a:noFill/>
                <a:miter lim="800000"/>
                <a:headEnd/>
                <a:tailEnd/>
              </a:ln>
              <a:effectLst/>
            </p:spPr>
            <p:txBody>
              <a:bodyPr anchor="ctr" anchorCtr="1"/>
              <a:lstStyle/>
              <a:p>
                <a:endParaRPr lang="en-US"/>
              </a:p>
            </p:txBody>
          </p:sp>
          <p:grpSp>
            <p:nvGrpSpPr>
              <p:cNvPr id="4" name="Group 7"/>
              <p:cNvGrpSpPr>
                <a:grpSpLocks/>
              </p:cNvGrpSpPr>
              <p:nvPr/>
            </p:nvGrpSpPr>
            <p:grpSpPr bwMode="auto">
              <a:xfrm>
                <a:off x="0" y="0"/>
                <a:ext cx="1846" cy="403"/>
                <a:chOff x="0" y="0"/>
                <a:chExt cx="1846" cy="403"/>
              </a:xfrm>
            </p:grpSpPr>
            <p:sp>
              <p:nvSpPr>
                <p:cNvPr id="64520" name="Rectangle 8"/>
                <p:cNvSpPr>
                  <a:spLocks noChangeArrowheads="1"/>
                </p:cNvSpPr>
                <p:nvPr/>
              </p:nvSpPr>
              <p:spPr bwMode="auto">
                <a:xfrm>
                  <a:off x="27" y="0"/>
                  <a:ext cx="1792" cy="403"/>
                </a:xfrm>
                <a:prstGeom prst="rect">
                  <a:avLst/>
                </a:prstGeom>
                <a:noFill/>
                <a:ln w="25400">
                  <a:noFill/>
                  <a:miter lim="800000"/>
                  <a:headEnd/>
                  <a:tailEnd/>
                </a:ln>
                <a:effectLst/>
              </p:spPr>
              <p:txBody>
                <a:bodyPr anchor="ctr" anchorCtr="1"/>
                <a:lstStyle/>
                <a:p>
                  <a:pPr algn="ctr"/>
                  <a:r>
                    <a:rPr lang="en-US" sz="2000" b="1" dirty="0">
                      <a:solidFill>
                        <a:srgbClr val="0033AA"/>
                      </a:solidFill>
                    </a:rPr>
                    <a:t>Table of </a:t>
                  </a:r>
                  <a:r>
                    <a:rPr lang="en-US" sz="2000" b="1" dirty="0" smtClean="0">
                      <a:solidFill>
                        <a:srgbClr val="0033AA"/>
                      </a:solidFill>
                    </a:rPr>
                    <a:t>gender by Churn</a:t>
                  </a:r>
                  <a:endParaRPr lang="en-US" sz="2000" dirty="0">
                    <a:latin typeface="Times New Roman" pitchFamily="18" charset="0"/>
                    <a:cs typeface="Angsana New" pitchFamily="18" charset="-34"/>
                  </a:endParaRPr>
                </a:p>
              </p:txBody>
            </p:sp>
            <p:sp>
              <p:nvSpPr>
                <p:cNvPr id="64521" name="Rectangle 9"/>
                <p:cNvSpPr>
                  <a:spLocks noChangeArrowheads="1"/>
                </p:cNvSpPr>
                <p:nvPr/>
              </p:nvSpPr>
              <p:spPr bwMode="auto">
                <a:xfrm>
                  <a:off x="0" y="0"/>
                  <a:ext cx="1846"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5" name="Group 10"/>
            <p:cNvGrpSpPr>
              <a:grpSpLocks/>
            </p:cNvGrpSpPr>
            <p:nvPr/>
          </p:nvGrpSpPr>
          <p:grpSpPr bwMode="auto">
            <a:xfrm>
              <a:off x="0" y="403"/>
              <a:ext cx="623" cy="518"/>
              <a:chOff x="0" y="403"/>
              <a:chExt cx="623" cy="518"/>
            </a:xfrm>
          </p:grpSpPr>
          <p:sp>
            <p:nvSpPr>
              <p:cNvPr id="64523" name="Rectangle 11"/>
              <p:cNvSpPr>
                <a:spLocks noChangeArrowheads="1"/>
              </p:cNvSpPr>
              <p:nvPr/>
            </p:nvSpPr>
            <p:spPr bwMode="auto">
              <a:xfrm>
                <a:off x="0" y="403"/>
                <a:ext cx="623" cy="518"/>
              </a:xfrm>
              <a:prstGeom prst="rect">
                <a:avLst/>
              </a:prstGeom>
              <a:noFill/>
              <a:ln w="25400">
                <a:noFill/>
                <a:miter lim="800000"/>
                <a:headEnd/>
                <a:tailEnd/>
              </a:ln>
              <a:effectLst/>
            </p:spPr>
            <p:txBody>
              <a:bodyPr anchor="ctr" anchorCtr="1"/>
              <a:lstStyle/>
              <a:p>
                <a:endParaRPr lang="en-US"/>
              </a:p>
            </p:txBody>
          </p:sp>
          <p:grpSp>
            <p:nvGrpSpPr>
              <p:cNvPr id="6" name="Group 12"/>
              <p:cNvGrpSpPr>
                <a:grpSpLocks/>
              </p:cNvGrpSpPr>
              <p:nvPr/>
            </p:nvGrpSpPr>
            <p:grpSpPr bwMode="auto">
              <a:xfrm>
                <a:off x="0" y="403"/>
                <a:ext cx="623" cy="518"/>
                <a:chOff x="0" y="403"/>
                <a:chExt cx="623" cy="518"/>
              </a:xfrm>
            </p:grpSpPr>
            <p:sp>
              <p:nvSpPr>
                <p:cNvPr id="64525" name="Rectangle 13"/>
                <p:cNvSpPr>
                  <a:spLocks noChangeArrowheads="1"/>
                </p:cNvSpPr>
                <p:nvPr/>
              </p:nvSpPr>
              <p:spPr bwMode="auto">
                <a:xfrm>
                  <a:off x="27" y="403"/>
                  <a:ext cx="569" cy="518"/>
                </a:xfrm>
                <a:prstGeom prst="rect">
                  <a:avLst/>
                </a:prstGeom>
                <a:noFill/>
                <a:ln w="25400">
                  <a:noFill/>
                  <a:miter lim="800000"/>
                  <a:headEnd/>
                  <a:tailEnd/>
                </a:ln>
                <a:effectLst/>
              </p:spPr>
              <p:txBody>
                <a:bodyPr anchor="ctr" anchorCtr="1"/>
                <a:lstStyle/>
                <a:p>
                  <a:pPr algn="ctr"/>
                  <a:r>
                    <a:rPr lang="en-US" sz="2000" b="1" dirty="0" smtClean="0">
                      <a:solidFill>
                        <a:srgbClr val="0033AA"/>
                      </a:solidFill>
                    </a:rPr>
                    <a:t>Gender</a:t>
                  </a:r>
                  <a:endParaRPr lang="en-US" sz="2000" b="1" dirty="0">
                    <a:solidFill>
                      <a:srgbClr val="0033AA"/>
                    </a:solidFill>
                  </a:endParaRPr>
                </a:p>
                <a:p>
                  <a:pPr algn="ctr"/>
                  <a:r>
                    <a:rPr lang="en-US" sz="2000" b="1" dirty="0">
                      <a:solidFill>
                        <a:srgbClr val="0033AA"/>
                      </a:solidFill>
                    </a:rPr>
                    <a:t>(X)</a:t>
                  </a:r>
                  <a:endParaRPr lang="en-US" sz="2000" dirty="0">
                    <a:latin typeface="Times New Roman" pitchFamily="18" charset="0"/>
                    <a:cs typeface="Times New Roman" pitchFamily="18" charset="0"/>
                  </a:endParaRPr>
                </a:p>
                <a:p>
                  <a:pPr algn="ctr" eaLnBrk="0" hangingPunct="0"/>
                  <a:endParaRPr lang="en-US" sz="2000" dirty="0">
                    <a:latin typeface="Times New Roman" pitchFamily="18" charset="0"/>
                    <a:cs typeface="Angsana New" pitchFamily="18" charset="-34"/>
                  </a:endParaRPr>
                </a:p>
              </p:txBody>
            </p:sp>
            <p:sp>
              <p:nvSpPr>
                <p:cNvPr id="64526" name="Rectangle 14"/>
                <p:cNvSpPr>
                  <a:spLocks noChangeArrowheads="1"/>
                </p:cNvSpPr>
                <p:nvPr/>
              </p:nvSpPr>
              <p:spPr bwMode="auto">
                <a:xfrm>
                  <a:off x="0" y="403"/>
                  <a:ext cx="623"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7" name="Group 15"/>
            <p:cNvGrpSpPr>
              <a:grpSpLocks/>
            </p:cNvGrpSpPr>
            <p:nvPr/>
          </p:nvGrpSpPr>
          <p:grpSpPr bwMode="auto">
            <a:xfrm>
              <a:off x="623" y="403"/>
              <a:ext cx="868" cy="518"/>
              <a:chOff x="623" y="403"/>
              <a:chExt cx="868" cy="518"/>
            </a:xfrm>
          </p:grpSpPr>
          <p:sp>
            <p:nvSpPr>
              <p:cNvPr id="64528" name="Rectangle 16"/>
              <p:cNvSpPr>
                <a:spLocks noChangeArrowheads="1"/>
              </p:cNvSpPr>
              <p:nvPr/>
            </p:nvSpPr>
            <p:spPr bwMode="auto">
              <a:xfrm>
                <a:off x="623" y="403"/>
                <a:ext cx="868" cy="518"/>
              </a:xfrm>
              <a:prstGeom prst="rect">
                <a:avLst/>
              </a:prstGeom>
              <a:noFill/>
              <a:ln w="25400">
                <a:noFill/>
                <a:miter lim="800000"/>
                <a:headEnd/>
                <a:tailEnd/>
              </a:ln>
              <a:effectLst/>
            </p:spPr>
            <p:txBody>
              <a:bodyPr anchor="ctr" anchorCtr="1"/>
              <a:lstStyle/>
              <a:p>
                <a:endParaRPr lang="en-US"/>
              </a:p>
            </p:txBody>
          </p:sp>
          <p:grpSp>
            <p:nvGrpSpPr>
              <p:cNvPr id="8" name="Group 17"/>
              <p:cNvGrpSpPr>
                <a:grpSpLocks/>
              </p:cNvGrpSpPr>
              <p:nvPr/>
            </p:nvGrpSpPr>
            <p:grpSpPr bwMode="auto">
              <a:xfrm>
                <a:off x="623" y="403"/>
                <a:ext cx="868" cy="518"/>
                <a:chOff x="623" y="403"/>
                <a:chExt cx="868" cy="518"/>
              </a:xfrm>
            </p:grpSpPr>
            <p:sp>
              <p:nvSpPr>
                <p:cNvPr id="64530" name="Rectangle 18"/>
                <p:cNvSpPr>
                  <a:spLocks noChangeArrowheads="1"/>
                </p:cNvSpPr>
                <p:nvPr/>
              </p:nvSpPr>
              <p:spPr bwMode="auto">
                <a:xfrm>
                  <a:off x="650" y="403"/>
                  <a:ext cx="814" cy="518"/>
                </a:xfrm>
                <a:prstGeom prst="rect">
                  <a:avLst/>
                </a:prstGeom>
                <a:noFill/>
                <a:ln w="25400">
                  <a:noFill/>
                  <a:miter lim="800000"/>
                  <a:headEnd/>
                  <a:tailEnd/>
                </a:ln>
                <a:effectLst/>
              </p:spPr>
              <p:txBody>
                <a:bodyPr anchor="ctr" anchorCtr="1"/>
                <a:lstStyle/>
                <a:p>
                  <a:pPr algn="ctr"/>
                  <a:r>
                    <a:rPr lang="en-US" sz="2000" b="1" dirty="0" smtClean="0">
                      <a:solidFill>
                        <a:srgbClr val="0033AA"/>
                      </a:solidFill>
                    </a:rPr>
                    <a:t>Churn(Y</a:t>
                  </a:r>
                  <a:r>
                    <a:rPr lang="en-US" sz="2000" b="1" dirty="0">
                      <a:solidFill>
                        <a:srgbClr val="0033AA"/>
                      </a:solidFill>
                    </a:rPr>
                    <a:t>)</a:t>
                  </a:r>
                  <a:endParaRPr lang="en-US" sz="2000" dirty="0">
                    <a:latin typeface="Times New Roman" pitchFamily="18" charset="0"/>
                    <a:cs typeface="Times New Roman" pitchFamily="18" charset="0"/>
                  </a:endParaRPr>
                </a:p>
                <a:p>
                  <a:pPr algn="ctr" eaLnBrk="0" hangingPunct="0"/>
                  <a:endParaRPr lang="en-US" sz="2000" dirty="0">
                    <a:latin typeface="Times New Roman" pitchFamily="18" charset="0"/>
                    <a:cs typeface="Angsana New" pitchFamily="18" charset="-34"/>
                  </a:endParaRPr>
                </a:p>
              </p:txBody>
            </p:sp>
            <p:sp>
              <p:nvSpPr>
                <p:cNvPr id="64531" name="Rectangle 19"/>
                <p:cNvSpPr>
                  <a:spLocks noChangeArrowheads="1"/>
                </p:cNvSpPr>
                <p:nvPr/>
              </p:nvSpPr>
              <p:spPr bwMode="auto">
                <a:xfrm>
                  <a:off x="623" y="403"/>
                  <a:ext cx="868"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9" name="Group 20"/>
            <p:cNvGrpSpPr>
              <a:grpSpLocks/>
            </p:cNvGrpSpPr>
            <p:nvPr/>
          </p:nvGrpSpPr>
          <p:grpSpPr bwMode="auto">
            <a:xfrm>
              <a:off x="1491" y="403"/>
              <a:ext cx="355" cy="1036"/>
              <a:chOff x="1491" y="403"/>
              <a:chExt cx="355" cy="1036"/>
            </a:xfrm>
          </p:grpSpPr>
          <p:sp>
            <p:nvSpPr>
              <p:cNvPr id="64533" name="Rectangle 21"/>
              <p:cNvSpPr>
                <a:spLocks noChangeArrowheads="1"/>
              </p:cNvSpPr>
              <p:nvPr/>
            </p:nvSpPr>
            <p:spPr bwMode="auto">
              <a:xfrm>
                <a:off x="1491" y="403"/>
                <a:ext cx="355" cy="518"/>
              </a:xfrm>
              <a:prstGeom prst="rect">
                <a:avLst/>
              </a:prstGeom>
              <a:noFill/>
              <a:ln w="25400">
                <a:noFill/>
                <a:miter lim="800000"/>
                <a:headEnd/>
                <a:tailEnd/>
              </a:ln>
              <a:effectLst/>
            </p:spPr>
            <p:txBody>
              <a:bodyPr anchor="ctr" anchorCtr="1"/>
              <a:lstStyle/>
              <a:p>
                <a:endParaRPr lang="en-US"/>
              </a:p>
            </p:txBody>
          </p:sp>
          <p:grpSp>
            <p:nvGrpSpPr>
              <p:cNvPr id="10" name="Group 22"/>
              <p:cNvGrpSpPr>
                <a:grpSpLocks/>
              </p:cNvGrpSpPr>
              <p:nvPr/>
            </p:nvGrpSpPr>
            <p:grpSpPr bwMode="auto">
              <a:xfrm>
                <a:off x="1491" y="403"/>
                <a:ext cx="355" cy="1036"/>
                <a:chOff x="1491" y="403"/>
                <a:chExt cx="355" cy="1036"/>
              </a:xfrm>
            </p:grpSpPr>
            <p:sp>
              <p:nvSpPr>
                <p:cNvPr id="64535" name="Rectangle 23"/>
                <p:cNvSpPr>
                  <a:spLocks noChangeArrowheads="1"/>
                </p:cNvSpPr>
                <p:nvPr/>
              </p:nvSpPr>
              <p:spPr bwMode="auto">
                <a:xfrm>
                  <a:off x="1518" y="403"/>
                  <a:ext cx="301" cy="1036"/>
                </a:xfrm>
                <a:prstGeom prst="rect">
                  <a:avLst/>
                </a:prstGeom>
                <a:noFill/>
                <a:ln w="25400">
                  <a:noFill/>
                  <a:miter lim="800000"/>
                  <a:headEnd/>
                  <a:tailEnd/>
                </a:ln>
                <a:effectLst/>
              </p:spPr>
              <p:txBody>
                <a:bodyPr anchor="ctr" anchorCtr="1"/>
                <a:lstStyle/>
                <a:p>
                  <a:pPr algn="r"/>
                  <a:r>
                    <a:rPr lang="en-US" sz="2000" b="1">
                      <a:solidFill>
                        <a:srgbClr val="0033AA"/>
                      </a:solidFill>
                    </a:rPr>
                    <a:t>Total</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36" name="Rectangle 24"/>
                <p:cNvSpPr>
                  <a:spLocks noChangeArrowheads="1"/>
                </p:cNvSpPr>
                <p:nvPr/>
              </p:nvSpPr>
              <p:spPr bwMode="auto">
                <a:xfrm>
                  <a:off x="1491" y="403"/>
                  <a:ext cx="355" cy="1036"/>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 name="Group 25"/>
            <p:cNvGrpSpPr>
              <a:grpSpLocks/>
            </p:cNvGrpSpPr>
            <p:nvPr/>
          </p:nvGrpSpPr>
          <p:grpSpPr bwMode="auto">
            <a:xfrm>
              <a:off x="0" y="921"/>
              <a:ext cx="623" cy="518"/>
              <a:chOff x="0" y="921"/>
              <a:chExt cx="623" cy="518"/>
            </a:xfrm>
          </p:grpSpPr>
          <p:sp>
            <p:nvSpPr>
              <p:cNvPr id="64538" name="Rectangle 26"/>
              <p:cNvSpPr>
                <a:spLocks noChangeArrowheads="1"/>
              </p:cNvSpPr>
              <p:nvPr/>
            </p:nvSpPr>
            <p:spPr bwMode="auto">
              <a:xfrm>
                <a:off x="0" y="921"/>
                <a:ext cx="623" cy="518"/>
              </a:xfrm>
              <a:prstGeom prst="rect">
                <a:avLst/>
              </a:prstGeom>
              <a:noFill/>
              <a:ln w="25400">
                <a:noFill/>
                <a:miter lim="800000"/>
                <a:headEnd/>
                <a:tailEnd/>
              </a:ln>
              <a:effectLst/>
            </p:spPr>
            <p:txBody>
              <a:bodyPr anchor="ctr" anchorCtr="1"/>
              <a:lstStyle/>
              <a:p>
                <a:endParaRPr lang="en-US"/>
              </a:p>
            </p:txBody>
          </p:sp>
          <p:grpSp>
            <p:nvGrpSpPr>
              <p:cNvPr id="12" name="Group 27"/>
              <p:cNvGrpSpPr>
                <a:grpSpLocks/>
              </p:cNvGrpSpPr>
              <p:nvPr/>
            </p:nvGrpSpPr>
            <p:grpSpPr bwMode="auto">
              <a:xfrm>
                <a:off x="0" y="921"/>
                <a:ext cx="623" cy="518"/>
                <a:chOff x="0" y="921"/>
                <a:chExt cx="623" cy="518"/>
              </a:xfrm>
            </p:grpSpPr>
            <p:sp>
              <p:nvSpPr>
                <p:cNvPr id="64540" name="Rectangle 28"/>
                <p:cNvSpPr>
                  <a:spLocks noChangeArrowheads="1"/>
                </p:cNvSpPr>
                <p:nvPr/>
              </p:nvSpPr>
              <p:spPr bwMode="auto">
                <a:xfrm>
                  <a:off x="27" y="921"/>
                  <a:ext cx="569" cy="518"/>
                </a:xfrm>
                <a:prstGeom prst="rect">
                  <a:avLst/>
                </a:prstGeom>
                <a:noFill/>
                <a:ln w="25400">
                  <a:noFill/>
                  <a:miter lim="800000"/>
                  <a:headEnd/>
                  <a:tailEnd/>
                </a:ln>
                <a:effectLst/>
              </p:spPr>
              <p:txBody>
                <a:bodyPr anchor="ctr" anchorCtr="1"/>
                <a:lstStyle/>
                <a:p>
                  <a:r>
                    <a:rPr lang="en-US" sz="2000" b="1">
                      <a:solidFill>
                        <a:srgbClr val="0033AA"/>
                      </a:solidFill>
                    </a:rPr>
                    <a:t>Frequency</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64541" name="Rectangle 29"/>
                <p:cNvSpPr>
                  <a:spLocks noChangeArrowheads="1"/>
                </p:cNvSpPr>
                <p:nvPr/>
              </p:nvSpPr>
              <p:spPr bwMode="auto">
                <a:xfrm>
                  <a:off x="0" y="921"/>
                  <a:ext cx="623"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3" name="Group 30"/>
            <p:cNvGrpSpPr>
              <a:grpSpLocks/>
            </p:cNvGrpSpPr>
            <p:nvPr/>
          </p:nvGrpSpPr>
          <p:grpSpPr bwMode="auto">
            <a:xfrm>
              <a:off x="623" y="921"/>
              <a:ext cx="434" cy="518"/>
              <a:chOff x="623" y="921"/>
              <a:chExt cx="434" cy="518"/>
            </a:xfrm>
          </p:grpSpPr>
          <p:sp>
            <p:nvSpPr>
              <p:cNvPr id="64543" name="Rectangle 31"/>
              <p:cNvSpPr>
                <a:spLocks noChangeArrowheads="1"/>
              </p:cNvSpPr>
              <p:nvPr/>
            </p:nvSpPr>
            <p:spPr bwMode="auto">
              <a:xfrm>
                <a:off x="623" y="921"/>
                <a:ext cx="434" cy="518"/>
              </a:xfrm>
              <a:prstGeom prst="rect">
                <a:avLst/>
              </a:prstGeom>
              <a:noFill/>
              <a:ln w="25400">
                <a:noFill/>
                <a:miter lim="800000"/>
                <a:headEnd/>
                <a:tailEnd/>
              </a:ln>
              <a:effectLst/>
            </p:spPr>
            <p:txBody>
              <a:bodyPr anchor="ctr" anchorCtr="1"/>
              <a:lstStyle/>
              <a:p>
                <a:endParaRPr lang="en-US"/>
              </a:p>
            </p:txBody>
          </p:sp>
          <p:grpSp>
            <p:nvGrpSpPr>
              <p:cNvPr id="14" name="Group 32"/>
              <p:cNvGrpSpPr>
                <a:grpSpLocks/>
              </p:cNvGrpSpPr>
              <p:nvPr/>
            </p:nvGrpSpPr>
            <p:grpSpPr bwMode="auto">
              <a:xfrm>
                <a:off x="623" y="921"/>
                <a:ext cx="434" cy="518"/>
                <a:chOff x="623" y="921"/>
                <a:chExt cx="434" cy="518"/>
              </a:xfrm>
            </p:grpSpPr>
            <p:sp>
              <p:nvSpPr>
                <p:cNvPr id="64545" name="Rectangle 33"/>
                <p:cNvSpPr>
                  <a:spLocks noChangeArrowheads="1"/>
                </p:cNvSpPr>
                <p:nvPr/>
              </p:nvSpPr>
              <p:spPr bwMode="auto">
                <a:xfrm>
                  <a:off x="650" y="921"/>
                  <a:ext cx="380" cy="518"/>
                </a:xfrm>
                <a:prstGeom prst="rect">
                  <a:avLst/>
                </a:prstGeom>
                <a:noFill/>
                <a:ln w="25400">
                  <a:noFill/>
                  <a:miter lim="800000"/>
                  <a:headEnd/>
                  <a:tailEnd/>
                </a:ln>
                <a:effectLst/>
              </p:spPr>
              <p:txBody>
                <a:bodyPr anchor="ctr" anchorCtr="1"/>
                <a:lstStyle/>
                <a:p>
                  <a:pPr algn="r"/>
                  <a:r>
                    <a:rPr lang="en-US" sz="2000" b="1">
                      <a:solidFill>
                        <a:srgbClr val="0033AA"/>
                      </a:solidFill>
                    </a:rPr>
                    <a:t>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46" name="Rectangle 34"/>
                <p:cNvSpPr>
                  <a:spLocks noChangeArrowheads="1"/>
                </p:cNvSpPr>
                <p:nvPr/>
              </p:nvSpPr>
              <p:spPr bwMode="auto">
                <a:xfrm>
                  <a:off x="623" y="921"/>
                  <a:ext cx="434"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5" name="Group 35"/>
            <p:cNvGrpSpPr>
              <a:grpSpLocks/>
            </p:cNvGrpSpPr>
            <p:nvPr/>
          </p:nvGrpSpPr>
          <p:grpSpPr bwMode="auto">
            <a:xfrm>
              <a:off x="1057" y="921"/>
              <a:ext cx="434" cy="518"/>
              <a:chOff x="1057" y="921"/>
              <a:chExt cx="434" cy="518"/>
            </a:xfrm>
          </p:grpSpPr>
          <p:sp>
            <p:nvSpPr>
              <p:cNvPr id="64548" name="Rectangle 36"/>
              <p:cNvSpPr>
                <a:spLocks noChangeArrowheads="1"/>
              </p:cNvSpPr>
              <p:nvPr/>
            </p:nvSpPr>
            <p:spPr bwMode="auto">
              <a:xfrm>
                <a:off x="1057" y="921"/>
                <a:ext cx="434" cy="518"/>
              </a:xfrm>
              <a:prstGeom prst="rect">
                <a:avLst/>
              </a:prstGeom>
              <a:noFill/>
              <a:ln w="25400">
                <a:noFill/>
                <a:miter lim="800000"/>
                <a:headEnd/>
                <a:tailEnd/>
              </a:ln>
              <a:effectLst/>
            </p:spPr>
            <p:txBody>
              <a:bodyPr anchor="ctr" anchorCtr="1"/>
              <a:lstStyle/>
              <a:p>
                <a:endParaRPr lang="en-US"/>
              </a:p>
            </p:txBody>
          </p:sp>
          <p:grpSp>
            <p:nvGrpSpPr>
              <p:cNvPr id="16" name="Group 37"/>
              <p:cNvGrpSpPr>
                <a:grpSpLocks/>
              </p:cNvGrpSpPr>
              <p:nvPr/>
            </p:nvGrpSpPr>
            <p:grpSpPr bwMode="auto">
              <a:xfrm>
                <a:off x="1057" y="921"/>
                <a:ext cx="434" cy="518"/>
                <a:chOff x="1057" y="921"/>
                <a:chExt cx="434" cy="518"/>
              </a:xfrm>
            </p:grpSpPr>
            <p:sp>
              <p:nvSpPr>
                <p:cNvPr id="64550" name="Rectangle 38"/>
                <p:cNvSpPr>
                  <a:spLocks noChangeArrowheads="1"/>
                </p:cNvSpPr>
                <p:nvPr/>
              </p:nvSpPr>
              <p:spPr bwMode="auto">
                <a:xfrm>
                  <a:off x="1084" y="921"/>
                  <a:ext cx="380" cy="518"/>
                </a:xfrm>
                <a:prstGeom prst="rect">
                  <a:avLst/>
                </a:prstGeom>
                <a:noFill/>
                <a:ln w="25400">
                  <a:noFill/>
                  <a:miter lim="800000"/>
                  <a:headEnd/>
                  <a:tailEnd/>
                </a:ln>
                <a:effectLst/>
              </p:spPr>
              <p:txBody>
                <a:bodyPr anchor="ctr" anchorCtr="1"/>
                <a:lstStyle/>
                <a:p>
                  <a:pPr algn="r"/>
                  <a:r>
                    <a:rPr lang="en-US" sz="2000" b="1">
                      <a:solidFill>
                        <a:srgbClr val="0033AA"/>
                      </a:solidFill>
                    </a:rPr>
                    <a:t>1</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51" name="Rectangle 39"/>
                <p:cNvSpPr>
                  <a:spLocks noChangeArrowheads="1"/>
                </p:cNvSpPr>
                <p:nvPr/>
              </p:nvSpPr>
              <p:spPr bwMode="auto">
                <a:xfrm>
                  <a:off x="1057" y="921"/>
                  <a:ext cx="434"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7" name="Group 40"/>
            <p:cNvGrpSpPr>
              <a:grpSpLocks/>
            </p:cNvGrpSpPr>
            <p:nvPr/>
          </p:nvGrpSpPr>
          <p:grpSpPr bwMode="auto">
            <a:xfrm>
              <a:off x="0" y="1439"/>
              <a:ext cx="623" cy="403"/>
              <a:chOff x="0" y="1439"/>
              <a:chExt cx="623" cy="403"/>
            </a:xfrm>
          </p:grpSpPr>
          <p:sp>
            <p:nvSpPr>
              <p:cNvPr id="64553" name="Rectangle 41"/>
              <p:cNvSpPr>
                <a:spLocks noChangeArrowheads="1"/>
              </p:cNvSpPr>
              <p:nvPr/>
            </p:nvSpPr>
            <p:spPr bwMode="auto">
              <a:xfrm>
                <a:off x="0" y="1439"/>
                <a:ext cx="623" cy="403"/>
              </a:xfrm>
              <a:prstGeom prst="rect">
                <a:avLst/>
              </a:prstGeom>
              <a:noFill/>
              <a:ln w="25400">
                <a:noFill/>
                <a:miter lim="800000"/>
                <a:headEnd/>
                <a:tailEnd/>
              </a:ln>
              <a:effectLst/>
            </p:spPr>
            <p:txBody>
              <a:bodyPr anchor="ctr" anchorCtr="1"/>
              <a:lstStyle/>
              <a:p>
                <a:endParaRPr lang="en-US"/>
              </a:p>
            </p:txBody>
          </p:sp>
          <p:grpSp>
            <p:nvGrpSpPr>
              <p:cNvPr id="18" name="Group 42"/>
              <p:cNvGrpSpPr>
                <a:grpSpLocks/>
              </p:cNvGrpSpPr>
              <p:nvPr/>
            </p:nvGrpSpPr>
            <p:grpSpPr bwMode="auto">
              <a:xfrm>
                <a:off x="0" y="1439"/>
                <a:ext cx="623" cy="403"/>
                <a:chOff x="0" y="1439"/>
                <a:chExt cx="623" cy="403"/>
              </a:xfrm>
            </p:grpSpPr>
            <p:sp>
              <p:nvSpPr>
                <p:cNvPr id="64555" name="Rectangle 43"/>
                <p:cNvSpPr>
                  <a:spLocks noChangeArrowheads="1"/>
                </p:cNvSpPr>
                <p:nvPr/>
              </p:nvSpPr>
              <p:spPr bwMode="auto">
                <a:xfrm>
                  <a:off x="27" y="1439"/>
                  <a:ext cx="569" cy="403"/>
                </a:xfrm>
                <a:prstGeom prst="rect">
                  <a:avLst/>
                </a:prstGeom>
                <a:noFill/>
                <a:ln w="25400">
                  <a:noFill/>
                  <a:miter lim="800000"/>
                  <a:headEnd/>
                  <a:tailEnd/>
                </a:ln>
                <a:effectLst/>
              </p:spPr>
              <p:txBody>
                <a:bodyPr anchor="ctr" anchorCtr="1"/>
                <a:lstStyle/>
                <a:p>
                  <a:pPr algn="r"/>
                  <a:r>
                    <a:rPr lang="en-US" sz="2000" b="1" dirty="0" smtClean="0">
                      <a:solidFill>
                        <a:srgbClr val="0033AA"/>
                      </a:solidFill>
                    </a:rPr>
                    <a:t>0=female</a:t>
                  </a:r>
                  <a:endParaRPr lang="en-US" sz="2000" dirty="0">
                    <a:latin typeface="Times New Roman" pitchFamily="18" charset="0"/>
                    <a:cs typeface="Times New Roman" pitchFamily="18" charset="0"/>
                  </a:endParaRPr>
                </a:p>
                <a:p>
                  <a:pPr algn="r" eaLnBrk="0" hangingPunct="0"/>
                  <a:endParaRPr lang="en-US" sz="2000" dirty="0">
                    <a:latin typeface="Times New Roman" pitchFamily="18" charset="0"/>
                    <a:cs typeface="Angsana New" pitchFamily="18" charset="-34"/>
                  </a:endParaRPr>
                </a:p>
              </p:txBody>
            </p:sp>
            <p:sp>
              <p:nvSpPr>
                <p:cNvPr id="64556" name="Rectangle 44"/>
                <p:cNvSpPr>
                  <a:spLocks noChangeArrowheads="1"/>
                </p:cNvSpPr>
                <p:nvPr/>
              </p:nvSpPr>
              <p:spPr bwMode="auto">
                <a:xfrm>
                  <a:off x="0" y="1439"/>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9" name="Group 45"/>
            <p:cNvGrpSpPr>
              <a:grpSpLocks/>
            </p:cNvGrpSpPr>
            <p:nvPr/>
          </p:nvGrpSpPr>
          <p:grpSpPr bwMode="auto">
            <a:xfrm>
              <a:off x="623" y="1439"/>
              <a:ext cx="434" cy="403"/>
              <a:chOff x="623" y="1439"/>
              <a:chExt cx="434" cy="403"/>
            </a:xfrm>
          </p:grpSpPr>
          <p:sp>
            <p:nvSpPr>
              <p:cNvPr id="64558" name="Rectangle 46"/>
              <p:cNvSpPr>
                <a:spLocks noChangeArrowheads="1"/>
              </p:cNvSpPr>
              <p:nvPr/>
            </p:nvSpPr>
            <p:spPr bwMode="auto">
              <a:xfrm>
                <a:off x="623" y="1439"/>
                <a:ext cx="434" cy="403"/>
              </a:xfrm>
              <a:prstGeom prst="rect">
                <a:avLst/>
              </a:prstGeom>
              <a:noFill/>
              <a:ln w="25400">
                <a:noFill/>
                <a:miter lim="800000"/>
                <a:headEnd/>
                <a:tailEnd/>
              </a:ln>
              <a:effectLst/>
            </p:spPr>
            <p:txBody>
              <a:bodyPr anchor="ctr" anchorCtr="1"/>
              <a:lstStyle/>
              <a:p>
                <a:endParaRPr lang="en-US"/>
              </a:p>
            </p:txBody>
          </p:sp>
          <p:grpSp>
            <p:nvGrpSpPr>
              <p:cNvPr id="20" name="Group 47"/>
              <p:cNvGrpSpPr>
                <a:grpSpLocks/>
              </p:cNvGrpSpPr>
              <p:nvPr/>
            </p:nvGrpSpPr>
            <p:grpSpPr bwMode="auto">
              <a:xfrm>
                <a:off x="623" y="1439"/>
                <a:ext cx="434" cy="403"/>
                <a:chOff x="623" y="1439"/>
                <a:chExt cx="434" cy="403"/>
              </a:xfrm>
            </p:grpSpPr>
            <p:sp>
              <p:nvSpPr>
                <p:cNvPr id="64560" name="Rectangle 48"/>
                <p:cNvSpPr>
                  <a:spLocks noChangeArrowheads="1"/>
                </p:cNvSpPr>
                <p:nvPr/>
              </p:nvSpPr>
              <p:spPr bwMode="auto">
                <a:xfrm>
                  <a:off x="650" y="1439"/>
                  <a:ext cx="380" cy="403"/>
                </a:xfrm>
                <a:prstGeom prst="rect">
                  <a:avLst/>
                </a:prstGeom>
                <a:noFill/>
                <a:ln w="25400">
                  <a:noFill/>
                  <a:miter lim="800000"/>
                  <a:headEnd/>
                  <a:tailEnd/>
                </a:ln>
                <a:effectLst/>
              </p:spPr>
              <p:txBody>
                <a:bodyPr anchor="ctr" anchorCtr="1"/>
                <a:lstStyle/>
                <a:p>
                  <a:pPr algn="r"/>
                  <a:r>
                    <a:rPr lang="en-US" sz="2000">
                      <a:solidFill>
                        <a:srgbClr val="000000"/>
                      </a:solidFill>
                    </a:rPr>
                    <a:t>25</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61" name="Rectangle 49"/>
                <p:cNvSpPr>
                  <a:spLocks noChangeArrowheads="1"/>
                </p:cNvSpPr>
                <p:nvPr/>
              </p:nvSpPr>
              <p:spPr bwMode="auto">
                <a:xfrm>
                  <a:off x="623" y="1439"/>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21" name="Group 50"/>
            <p:cNvGrpSpPr>
              <a:grpSpLocks/>
            </p:cNvGrpSpPr>
            <p:nvPr/>
          </p:nvGrpSpPr>
          <p:grpSpPr bwMode="auto">
            <a:xfrm>
              <a:off x="1057" y="1439"/>
              <a:ext cx="434" cy="403"/>
              <a:chOff x="1057" y="1439"/>
              <a:chExt cx="434" cy="403"/>
            </a:xfrm>
          </p:grpSpPr>
          <p:sp>
            <p:nvSpPr>
              <p:cNvPr id="64563" name="Rectangle 51"/>
              <p:cNvSpPr>
                <a:spLocks noChangeArrowheads="1"/>
              </p:cNvSpPr>
              <p:nvPr/>
            </p:nvSpPr>
            <p:spPr bwMode="auto">
              <a:xfrm>
                <a:off x="1057" y="1439"/>
                <a:ext cx="434" cy="403"/>
              </a:xfrm>
              <a:prstGeom prst="rect">
                <a:avLst/>
              </a:prstGeom>
              <a:noFill/>
              <a:ln w="25400">
                <a:noFill/>
                <a:miter lim="800000"/>
                <a:headEnd/>
                <a:tailEnd/>
              </a:ln>
              <a:effectLst/>
            </p:spPr>
            <p:txBody>
              <a:bodyPr anchor="ctr" anchorCtr="1"/>
              <a:lstStyle/>
              <a:p>
                <a:endParaRPr lang="en-US"/>
              </a:p>
            </p:txBody>
          </p:sp>
          <p:grpSp>
            <p:nvGrpSpPr>
              <p:cNvPr id="22" name="Group 52"/>
              <p:cNvGrpSpPr>
                <a:grpSpLocks/>
              </p:cNvGrpSpPr>
              <p:nvPr/>
            </p:nvGrpSpPr>
            <p:grpSpPr bwMode="auto">
              <a:xfrm>
                <a:off x="1057" y="1439"/>
                <a:ext cx="434" cy="403"/>
                <a:chOff x="1057" y="1439"/>
                <a:chExt cx="434" cy="403"/>
              </a:xfrm>
            </p:grpSpPr>
            <p:sp>
              <p:nvSpPr>
                <p:cNvPr id="64565" name="Rectangle 53"/>
                <p:cNvSpPr>
                  <a:spLocks noChangeArrowheads="1"/>
                </p:cNvSpPr>
                <p:nvPr/>
              </p:nvSpPr>
              <p:spPr bwMode="auto">
                <a:xfrm>
                  <a:off x="1084" y="1439"/>
                  <a:ext cx="380" cy="403"/>
                </a:xfrm>
                <a:prstGeom prst="rect">
                  <a:avLst/>
                </a:prstGeom>
                <a:noFill/>
                <a:ln w="25400">
                  <a:noFill/>
                  <a:miter lim="800000"/>
                  <a:headEnd/>
                  <a:tailEnd/>
                </a:ln>
                <a:effectLst/>
              </p:spPr>
              <p:txBody>
                <a:bodyPr anchor="ctr" anchorCtr="1"/>
                <a:lstStyle/>
                <a:p>
                  <a:pPr algn="r"/>
                  <a:r>
                    <a:rPr lang="en-US" sz="2000">
                      <a:solidFill>
                        <a:srgbClr val="000000"/>
                      </a:solidFill>
                    </a:rPr>
                    <a:t>5</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66" name="Rectangle 54"/>
                <p:cNvSpPr>
                  <a:spLocks noChangeArrowheads="1"/>
                </p:cNvSpPr>
                <p:nvPr/>
              </p:nvSpPr>
              <p:spPr bwMode="auto">
                <a:xfrm>
                  <a:off x="1057" y="1439"/>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23" name="Group 55"/>
            <p:cNvGrpSpPr>
              <a:grpSpLocks/>
            </p:cNvGrpSpPr>
            <p:nvPr/>
          </p:nvGrpSpPr>
          <p:grpSpPr bwMode="auto">
            <a:xfrm>
              <a:off x="1491" y="1439"/>
              <a:ext cx="355" cy="403"/>
              <a:chOff x="1491" y="1439"/>
              <a:chExt cx="355" cy="403"/>
            </a:xfrm>
          </p:grpSpPr>
          <p:sp>
            <p:nvSpPr>
              <p:cNvPr id="64568" name="Rectangle 56"/>
              <p:cNvSpPr>
                <a:spLocks noChangeArrowheads="1"/>
              </p:cNvSpPr>
              <p:nvPr/>
            </p:nvSpPr>
            <p:spPr bwMode="auto">
              <a:xfrm>
                <a:off x="1491" y="1439"/>
                <a:ext cx="355" cy="403"/>
              </a:xfrm>
              <a:prstGeom prst="rect">
                <a:avLst/>
              </a:prstGeom>
              <a:noFill/>
              <a:ln w="25400">
                <a:noFill/>
                <a:miter lim="800000"/>
                <a:headEnd/>
                <a:tailEnd/>
              </a:ln>
              <a:effectLst/>
            </p:spPr>
            <p:txBody>
              <a:bodyPr anchor="ctr" anchorCtr="1"/>
              <a:lstStyle/>
              <a:p>
                <a:endParaRPr lang="en-US"/>
              </a:p>
            </p:txBody>
          </p:sp>
          <p:grpSp>
            <p:nvGrpSpPr>
              <p:cNvPr id="24" name="Group 57"/>
              <p:cNvGrpSpPr>
                <a:grpSpLocks/>
              </p:cNvGrpSpPr>
              <p:nvPr/>
            </p:nvGrpSpPr>
            <p:grpSpPr bwMode="auto">
              <a:xfrm>
                <a:off x="1491" y="1439"/>
                <a:ext cx="355" cy="403"/>
                <a:chOff x="1491" y="1439"/>
                <a:chExt cx="355" cy="403"/>
              </a:xfrm>
            </p:grpSpPr>
            <p:sp>
              <p:nvSpPr>
                <p:cNvPr id="64570" name="Rectangle 58"/>
                <p:cNvSpPr>
                  <a:spLocks noChangeArrowheads="1"/>
                </p:cNvSpPr>
                <p:nvPr/>
              </p:nvSpPr>
              <p:spPr bwMode="auto">
                <a:xfrm>
                  <a:off x="1518" y="1439"/>
                  <a:ext cx="301" cy="403"/>
                </a:xfrm>
                <a:prstGeom prst="rect">
                  <a:avLst/>
                </a:prstGeom>
                <a:noFill/>
                <a:ln w="25400">
                  <a:noFill/>
                  <a:miter lim="800000"/>
                  <a:headEnd/>
                  <a:tailEnd/>
                </a:ln>
                <a:effectLst/>
              </p:spPr>
              <p:txBody>
                <a:bodyPr anchor="ctr" anchorCtr="1"/>
                <a:lstStyle/>
                <a:p>
                  <a:pPr algn="r"/>
                  <a:r>
                    <a:rPr lang="en-US" sz="2000">
                      <a:solidFill>
                        <a:srgbClr val="000000"/>
                      </a:solidFill>
                    </a:rPr>
                    <a:t>30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71" name="Rectangle 59"/>
                <p:cNvSpPr>
                  <a:spLocks noChangeArrowheads="1"/>
                </p:cNvSpPr>
                <p:nvPr/>
              </p:nvSpPr>
              <p:spPr bwMode="auto">
                <a:xfrm>
                  <a:off x="1491" y="1439"/>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25" name="Group 60"/>
            <p:cNvGrpSpPr>
              <a:grpSpLocks/>
            </p:cNvGrpSpPr>
            <p:nvPr/>
          </p:nvGrpSpPr>
          <p:grpSpPr bwMode="auto">
            <a:xfrm>
              <a:off x="0" y="1842"/>
              <a:ext cx="623" cy="403"/>
              <a:chOff x="0" y="1842"/>
              <a:chExt cx="623" cy="403"/>
            </a:xfrm>
          </p:grpSpPr>
          <p:sp>
            <p:nvSpPr>
              <p:cNvPr id="64573" name="Rectangle 61"/>
              <p:cNvSpPr>
                <a:spLocks noChangeArrowheads="1"/>
              </p:cNvSpPr>
              <p:nvPr/>
            </p:nvSpPr>
            <p:spPr bwMode="auto">
              <a:xfrm>
                <a:off x="0" y="1842"/>
                <a:ext cx="623" cy="403"/>
              </a:xfrm>
              <a:prstGeom prst="rect">
                <a:avLst/>
              </a:prstGeom>
              <a:noFill/>
              <a:ln w="25400">
                <a:noFill/>
                <a:miter lim="800000"/>
                <a:headEnd/>
                <a:tailEnd/>
              </a:ln>
              <a:effectLst/>
            </p:spPr>
            <p:txBody>
              <a:bodyPr anchor="ctr" anchorCtr="1"/>
              <a:lstStyle/>
              <a:p>
                <a:endParaRPr lang="en-US"/>
              </a:p>
            </p:txBody>
          </p:sp>
          <p:grpSp>
            <p:nvGrpSpPr>
              <p:cNvPr id="26" name="Group 62"/>
              <p:cNvGrpSpPr>
                <a:grpSpLocks/>
              </p:cNvGrpSpPr>
              <p:nvPr/>
            </p:nvGrpSpPr>
            <p:grpSpPr bwMode="auto">
              <a:xfrm>
                <a:off x="0" y="1842"/>
                <a:ext cx="623" cy="403"/>
                <a:chOff x="0" y="1842"/>
                <a:chExt cx="623" cy="403"/>
              </a:xfrm>
            </p:grpSpPr>
            <p:sp>
              <p:nvSpPr>
                <p:cNvPr id="64575" name="Rectangle 63"/>
                <p:cNvSpPr>
                  <a:spLocks noChangeArrowheads="1"/>
                </p:cNvSpPr>
                <p:nvPr/>
              </p:nvSpPr>
              <p:spPr bwMode="auto">
                <a:xfrm>
                  <a:off x="27" y="1842"/>
                  <a:ext cx="569" cy="403"/>
                </a:xfrm>
                <a:prstGeom prst="rect">
                  <a:avLst/>
                </a:prstGeom>
                <a:noFill/>
                <a:ln w="25400">
                  <a:noFill/>
                  <a:miter lim="800000"/>
                  <a:headEnd/>
                  <a:tailEnd/>
                </a:ln>
                <a:effectLst/>
              </p:spPr>
              <p:txBody>
                <a:bodyPr anchor="ctr" anchorCtr="1"/>
                <a:lstStyle/>
                <a:p>
                  <a:pPr algn="r"/>
                  <a:r>
                    <a:rPr lang="en-US" sz="2000" b="1" dirty="0" smtClean="0">
                      <a:solidFill>
                        <a:srgbClr val="0033AA"/>
                      </a:solidFill>
                    </a:rPr>
                    <a:t>1=male</a:t>
                  </a:r>
                  <a:endParaRPr lang="en-US" sz="2000" dirty="0">
                    <a:latin typeface="Times New Roman" pitchFamily="18" charset="0"/>
                    <a:cs typeface="Times New Roman" pitchFamily="18" charset="0"/>
                  </a:endParaRPr>
                </a:p>
                <a:p>
                  <a:pPr algn="r" eaLnBrk="0" hangingPunct="0"/>
                  <a:endParaRPr lang="en-US" sz="2000" dirty="0">
                    <a:latin typeface="Times New Roman" pitchFamily="18" charset="0"/>
                    <a:cs typeface="Angsana New" pitchFamily="18" charset="-34"/>
                  </a:endParaRPr>
                </a:p>
              </p:txBody>
            </p:sp>
            <p:sp>
              <p:nvSpPr>
                <p:cNvPr id="64576" name="Rectangle 64"/>
                <p:cNvSpPr>
                  <a:spLocks noChangeArrowheads="1"/>
                </p:cNvSpPr>
                <p:nvPr/>
              </p:nvSpPr>
              <p:spPr bwMode="auto">
                <a:xfrm>
                  <a:off x="0" y="1842"/>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27" name="Group 65"/>
            <p:cNvGrpSpPr>
              <a:grpSpLocks/>
            </p:cNvGrpSpPr>
            <p:nvPr/>
          </p:nvGrpSpPr>
          <p:grpSpPr bwMode="auto">
            <a:xfrm>
              <a:off x="623" y="1842"/>
              <a:ext cx="434" cy="403"/>
              <a:chOff x="623" y="1842"/>
              <a:chExt cx="434" cy="403"/>
            </a:xfrm>
          </p:grpSpPr>
          <p:sp>
            <p:nvSpPr>
              <p:cNvPr id="64578" name="Rectangle 66"/>
              <p:cNvSpPr>
                <a:spLocks noChangeArrowheads="1"/>
              </p:cNvSpPr>
              <p:nvPr/>
            </p:nvSpPr>
            <p:spPr bwMode="auto">
              <a:xfrm>
                <a:off x="623" y="1842"/>
                <a:ext cx="434" cy="403"/>
              </a:xfrm>
              <a:prstGeom prst="rect">
                <a:avLst/>
              </a:prstGeom>
              <a:noFill/>
              <a:ln w="25400">
                <a:noFill/>
                <a:miter lim="800000"/>
                <a:headEnd/>
                <a:tailEnd/>
              </a:ln>
              <a:effectLst/>
            </p:spPr>
            <p:txBody>
              <a:bodyPr anchor="ctr" anchorCtr="1"/>
              <a:lstStyle/>
              <a:p>
                <a:endParaRPr lang="en-US"/>
              </a:p>
            </p:txBody>
          </p:sp>
          <p:grpSp>
            <p:nvGrpSpPr>
              <p:cNvPr id="28" name="Group 67"/>
              <p:cNvGrpSpPr>
                <a:grpSpLocks/>
              </p:cNvGrpSpPr>
              <p:nvPr/>
            </p:nvGrpSpPr>
            <p:grpSpPr bwMode="auto">
              <a:xfrm>
                <a:off x="623" y="1842"/>
                <a:ext cx="434" cy="403"/>
                <a:chOff x="623" y="1842"/>
                <a:chExt cx="434" cy="403"/>
              </a:xfrm>
            </p:grpSpPr>
            <p:sp>
              <p:nvSpPr>
                <p:cNvPr id="64580" name="Rectangle 68"/>
                <p:cNvSpPr>
                  <a:spLocks noChangeArrowheads="1"/>
                </p:cNvSpPr>
                <p:nvPr/>
              </p:nvSpPr>
              <p:spPr bwMode="auto">
                <a:xfrm>
                  <a:off x="650" y="1842"/>
                  <a:ext cx="380" cy="403"/>
                </a:xfrm>
                <a:prstGeom prst="rect">
                  <a:avLst/>
                </a:prstGeom>
                <a:noFill/>
                <a:ln w="25400">
                  <a:noFill/>
                  <a:miter lim="800000"/>
                  <a:headEnd/>
                  <a:tailEnd/>
                </a:ln>
                <a:effectLst/>
              </p:spPr>
              <p:txBody>
                <a:bodyPr anchor="ctr" anchorCtr="1"/>
                <a:lstStyle/>
                <a:p>
                  <a:pPr algn="r"/>
                  <a:r>
                    <a:rPr lang="en-US" sz="2000">
                      <a:solidFill>
                        <a:srgbClr val="000000"/>
                      </a:solidFill>
                    </a:rPr>
                    <a:t>22</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81" name="Rectangle 69"/>
                <p:cNvSpPr>
                  <a:spLocks noChangeArrowheads="1"/>
                </p:cNvSpPr>
                <p:nvPr/>
              </p:nvSpPr>
              <p:spPr bwMode="auto">
                <a:xfrm>
                  <a:off x="623" y="1842"/>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29" name="Group 70"/>
            <p:cNvGrpSpPr>
              <a:grpSpLocks/>
            </p:cNvGrpSpPr>
            <p:nvPr/>
          </p:nvGrpSpPr>
          <p:grpSpPr bwMode="auto">
            <a:xfrm>
              <a:off x="1057" y="1842"/>
              <a:ext cx="434" cy="403"/>
              <a:chOff x="1057" y="1842"/>
              <a:chExt cx="434" cy="403"/>
            </a:xfrm>
          </p:grpSpPr>
          <p:sp>
            <p:nvSpPr>
              <p:cNvPr id="64583" name="Rectangle 71"/>
              <p:cNvSpPr>
                <a:spLocks noChangeArrowheads="1"/>
              </p:cNvSpPr>
              <p:nvPr/>
            </p:nvSpPr>
            <p:spPr bwMode="auto">
              <a:xfrm>
                <a:off x="1057" y="1842"/>
                <a:ext cx="434" cy="403"/>
              </a:xfrm>
              <a:prstGeom prst="rect">
                <a:avLst/>
              </a:prstGeom>
              <a:noFill/>
              <a:ln w="25400">
                <a:noFill/>
                <a:miter lim="800000"/>
                <a:headEnd/>
                <a:tailEnd/>
              </a:ln>
              <a:effectLst/>
            </p:spPr>
            <p:txBody>
              <a:bodyPr anchor="ctr" anchorCtr="1"/>
              <a:lstStyle/>
              <a:p>
                <a:endParaRPr lang="en-US"/>
              </a:p>
            </p:txBody>
          </p:sp>
          <p:grpSp>
            <p:nvGrpSpPr>
              <p:cNvPr id="30" name="Group 72"/>
              <p:cNvGrpSpPr>
                <a:grpSpLocks/>
              </p:cNvGrpSpPr>
              <p:nvPr/>
            </p:nvGrpSpPr>
            <p:grpSpPr bwMode="auto">
              <a:xfrm>
                <a:off x="1057" y="1842"/>
                <a:ext cx="434" cy="403"/>
                <a:chOff x="1057" y="1842"/>
                <a:chExt cx="434" cy="403"/>
              </a:xfrm>
            </p:grpSpPr>
            <p:sp>
              <p:nvSpPr>
                <p:cNvPr id="64585" name="Rectangle 73"/>
                <p:cNvSpPr>
                  <a:spLocks noChangeArrowheads="1"/>
                </p:cNvSpPr>
                <p:nvPr/>
              </p:nvSpPr>
              <p:spPr bwMode="auto">
                <a:xfrm>
                  <a:off x="1084" y="1842"/>
                  <a:ext cx="380" cy="403"/>
                </a:xfrm>
                <a:prstGeom prst="rect">
                  <a:avLst/>
                </a:prstGeom>
                <a:noFill/>
                <a:ln w="25400">
                  <a:noFill/>
                  <a:miter lim="800000"/>
                  <a:headEnd/>
                  <a:tailEnd/>
                </a:ln>
                <a:effectLst/>
              </p:spPr>
              <p:txBody>
                <a:bodyPr anchor="ctr" anchorCtr="1"/>
                <a:lstStyle/>
                <a:p>
                  <a:pPr algn="r"/>
                  <a:r>
                    <a:rPr lang="en-US" sz="2000">
                      <a:solidFill>
                        <a:srgbClr val="000000"/>
                      </a:solidFill>
                    </a:rPr>
                    <a:t>8</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86" name="Rectangle 74"/>
                <p:cNvSpPr>
                  <a:spLocks noChangeArrowheads="1"/>
                </p:cNvSpPr>
                <p:nvPr/>
              </p:nvSpPr>
              <p:spPr bwMode="auto">
                <a:xfrm>
                  <a:off x="1057" y="1842"/>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31" name="Group 75"/>
            <p:cNvGrpSpPr>
              <a:grpSpLocks/>
            </p:cNvGrpSpPr>
            <p:nvPr/>
          </p:nvGrpSpPr>
          <p:grpSpPr bwMode="auto">
            <a:xfrm>
              <a:off x="1491" y="1842"/>
              <a:ext cx="355" cy="403"/>
              <a:chOff x="1491" y="1842"/>
              <a:chExt cx="355" cy="403"/>
            </a:xfrm>
          </p:grpSpPr>
          <p:sp>
            <p:nvSpPr>
              <p:cNvPr id="64588" name="Rectangle 76"/>
              <p:cNvSpPr>
                <a:spLocks noChangeArrowheads="1"/>
              </p:cNvSpPr>
              <p:nvPr/>
            </p:nvSpPr>
            <p:spPr bwMode="auto">
              <a:xfrm>
                <a:off x="1491" y="1842"/>
                <a:ext cx="355" cy="403"/>
              </a:xfrm>
              <a:prstGeom prst="rect">
                <a:avLst/>
              </a:prstGeom>
              <a:noFill/>
              <a:ln w="25400">
                <a:noFill/>
                <a:miter lim="800000"/>
                <a:headEnd/>
                <a:tailEnd/>
              </a:ln>
              <a:effectLst/>
            </p:spPr>
            <p:txBody>
              <a:bodyPr anchor="ctr" anchorCtr="1"/>
              <a:lstStyle/>
              <a:p>
                <a:endParaRPr lang="en-US"/>
              </a:p>
            </p:txBody>
          </p:sp>
          <p:grpSp>
            <p:nvGrpSpPr>
              <p:cNvPr id="64512" name="Group 77"/>
              <p:cNvGrpSpPr>
                <a:grpSpLocks/>
              </p:cNvGrpSpPr>
              <p:nvPr/>
            </p:nvGrpSpPr>
            <p:grpSpPr bwMode="auto">
              <a:xfrm>
                <a:off x="1491" y="1842"/>
                <a:ext cx="355" cy="403"/>
                <a:chOff x="1491" y="1842"/>
                <a:chExt cx="355" cy="403"/>
              </a:xfrm>
            </p:grpSpPr>
            <p:sp>
              <p:nvSpPr>
                <p:cNvPr id="64590" name="Rectangle 78"/>
                <p:cNvSpPr>
                  <a:spLocks noChangeArrowheads="1"/>
                </p:cNvSpPr>
                <p:nvPr/>
              </p:nvSpPr>
              <p:spPr bwMode="auto">
                <a:xfrm>
                  <a:off x="1518" y="1842"/>
                  <a:ext cx="301" cy="403"/>
                </a:xfrm>
                <a:prstGeom prst="rect">
                  <a:avLst/>
                </a:prstGeom>
                <a:noFill/>
                <a:ln w="25400">
                  <a:noFill/>
                  <a:miter lim="800000"/>
                  <a:headEnd/>
                  <a:tailEnd/>
                </a:ln>
                <a:effectLst/>
              </p:spPr>
              <p:txBody>
                <a:bodyPr anchor="ctr" anchorCtr="1"/>
                <a:lstStyle/>
                <a:p>
                  <a:pPr algn="r"/>
                  <a:r>
                    <a:rPr lang="en-US" sz="2000">
                      <a:solidFill>
                        <a:srgbClr val="000000"/>
                      </a:solidFill>
                    </a:rPr>
                    <a:t>30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591" name="Rectangle 79"/>
                <p:cNvSpPr>
                  <a:spLocks noChangeArrowheads="1"/>
                </p:cNvSpPr>
                <p:nvPr/>
              </p:nvSpPr>
              <p:spPr bwMode="auto">
                <a:xfrm>
                  <a:off x="1491" y="1842"/>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64513" name="Group 80"/>
            <p:cNvGrpSpPr>
              <a:grpSpLocks/>
            </p:cNvGrpSpPr>
            <p:nvPr/>
          </p:nvGrpSpPr>
          <p:grpSpPr bwMode="auto">
            <a:xfrm>
              <a:off x="0" y="2245"/>
              <a:ext cx="623" cy="403"/>
              <a:chOff x="0" y="2245"/>
              <a:chExt cx="623" cy="403"/>
            </a:xfrm>
          </p:grpSpPr>
          <p:sp>
            <p:nvSpPr>
              <p:cNvPr id="64593" name="Rectangle 81"/>
              <p:cNvSpPr>
                <a:spLocks noChangeArrowheads="1"/>
              </p:cNvSpPr>
              <p:nvPr/>
            </p:nvSpPr>
            <p:spPr bwMode="auto">
              <a:xfrm>
                <a:off x="0" y="2245"/>
                <a:ext cx="623" cy="403"/>
              </a:xfrm>
              <a:prstGeom prst="rect">
                <a:avLst/>
              </a:prstGeom>
              <a:noFill/>
              <a:ln w="25400">
                <a:noFill/>
                <a:miter lim="800000"/>
                <a:headEnd/>
                <a:tailEnd/>
              </a:ln>
              <a:effectLst/>
            </p:spPr>
            <p:txBody>
              <a:bodyPr anchor="ctr" anchorCtr="1"/>
              <a:lstStyle/>
              <a:p>
                <a:endParaRPr lang="en-US"/>
              </a:p>
            </p:txBody>
          </p:sp>
          <p:grpSp>
            <p:nvGrpSpPr>
              <p:cNvPr id="64516" name="Group 82"/>
              <p:cNvGrpSpPr>
                <a:grpSpLocks/>
              </p:cNvGrpSpPr>
              <p:nvPr/>
            </p:nvGrpSpPr>
            <p:grpSpPr bwMode="auto">
              <a:xfrm>
                <a:off x="0" y="2245"/>
                <a:ext cx="623" cy="403"/>
                <a:chOff x="0" y="2245"/>
                <a:chExt cx="623" cy="403"/>
              </a:xfrm>
            </p:grpSpPr>
            <p:sp>
              <p:nvSpPr>
                <p:cNvPr id="64595" name="Rectangle 83"/>
                <p:cNvSpPr>
                  <a:spLocks noChangeArrowheads="1"/>
                </p:cNvSpPr>
                <p:nvPr/>
              </p:nvSpPr>
              <p:spPr bwMode="auto">
                <a:xfrm>
                  <a:off x="27" y="2245"/>
                  <a:ext cx="569" cy="403"/>
                </a:xfrm>
                <a:prstGeom prst="rect">
                  <a:avLst/>
                </a:prstGeom>
                <a:noFill/>
                <a:ln w="25400">
                  <a:noFill/>
                  <a:miter lim="800000"/>
                  <a:headEnd/>
                  <a:tailEnd/>
                </a:ln>
                <a:effectLst/>
              </p:spPr>
              <p:txBody>
                <a:bodyPr anchor="ctr" anchorCtr="1"/>
                <a:lstStyle/>
                <a:p>
                  <a:r>
                    <a:rPr lang="en-US" sz="2000" b="1">
                      <a:solidFill>
                        <a:srgbClr val="0033AA"/>
                      </a:solidFill>
                    </a:rPr>
                    <a:t>Total</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64596" name="Rectangle 84"/>
                <p:cNvSpPr>
                  <a:spLocks noChangeArrowheads="1"/>
                </p:cNvSpPr>
                <p:nvPr/>
              </p:nvSpPr>
              <p:spPr bwMode="auto">
                <a:xfrm>
                  <a:off x="0" y="2245"/>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64517" name="Group 85"/>
            <p:cNvGrpSpPr>
              <a:grpSpLocks/>
            </p:cNvGrpSpPr>
            <p:nvPr/>
          </p:nvGrpSpPr>
          <p:grpSpPr bwMode="auto">
            <a:xfrm>
              <a:off x="623" y="2245"/>
              <a:ext cx="434" cy="403"/>
              <a:chOff x="623" y="2245"/>
              <a:chExt cx="434" cy="403"/>
            </a:xfrm>
          </p:grpSpPr>
          <p:sp>
            <p:nvSpPr>
              <p:cNvPr id="64598" name="Rectangle 86"/>
              <p:cNvSpPr>
                <a:spLocks noChangeArrowheads="1"/>
              </p:cNvSpPr>
              <p:nvPr/>
            </p:nvSpPr>
            <p:spPr bwMode="auto">
              <a:xfrm>
                <a:off x="623" y="2245"/>
                <a:ext cx="434" cy="403"/>
              </a:xfrm>
              <a:prstGeom prst="rect">
                <a:avLst/>
              </a:prstGeom>
              <a:noFill/>
              <a:ln w="25400">
                <a:noFill/>
                <a:miter lim="800000"/>
                <a:headEnd/>
                <a:tailEnd/>
              </a:ln>
              <a:effectLst/>
            </p:spPr>
            <p:txBody>
              <a:bodyPr anchor="ctr" anchorCtr="1"/>
              <a:lstStyle/>
              <a:p>
                <a:endParaRPr lang="en-US"/>
              </a:p>
            </p:txBody>
          </p:sp>
          <p:grpSp>
            <p:nvGrpSpPr>
              <p:cNvPr id="64519" name="Group 87"/>
              <p:cNvGrpSpPr>
                <a:grpSpLocks/>
              </p:cNvGrpSpPr>
              <p:nvPr/>
            </p:nvGrpSpPr>
            <p:grpSpPr bwMode="auto">
              <a:xfrm>
                <a:off x="623" y="2245"/>
                <a:ext cx="434" cy="403"/>
                <a:chOff x="623" y="2245"/>
                <a:chExt cx="434" cy="403"/>
              </a:xfrm>
            </p:grpSpPr>
            <p:sp>
              <p:nvSpPr>
                <p:cNvPr id="64600" name="Rectangle 88"/>
                <p:cNvSpPr>
                  <a:spLocks noChangeArrowheads="1"/>
                </p:cNvSpPr>
                <p:nvPr/>
              </p:nvSpPr>
              <p:spPr bwMode="auto">
                <a:xfrm>
                  <a:off x="650" y="2245"/>
                  <a:ext cx="380" cy="403"/>
                </a:xfrm>
                <a:prstGeom prst="rect">
                  <a:avLst/>
                </a:prstGeom>
                <a:noFill/>
                <a:ln w="25400">
                  <a:noFill/>
                  <a:miter lim="800000"/>
                  <a:headEnd/>
                  <a:tailEnd/>
                </a:ln>
                <a:effectLst/>
              </p:spPr>
              <p:txBody>
                <a:bodyPr anchor="ctr" anchorCtr="1"/>
                <a:lstStyle/>
                <a:p>
                  <a:pPr algn="r"/>
                  <a:r>
                    <a:rPr lang="en-US" sz="2000">
                      <a:solidFill>
                        <a:srgbClr val="000000"/>
                      </a:solidFill>
                    </a:rPr>
                    <a:t>47</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601" name="Rectangle 89"/>
                <p:cNvSpPr>
                  <a:spLocks noChangeArrowheads="1"/>
                </p:cNvSpPr>
                <p:nvPr/>
              </p:nvSpPr>
              <p:spPr bwMode="auto">
                <a:xfrm>
                  <a:off x="623" y="2245"/>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64522" name="Group 90"/>
            <p:cNvGrpSpPr>
              <a:grpSpLocks/>
            </p:cNvGrpSpPr>
            <p:nvPr/>
          </p:nvGrpSpPr>
          <p:grpSpPr bwMode="auto">
            <a:xfrm>
              <a:off x="1057" y="2245"/>
              <a:ext cx="434" cy="403"/>
              <a:chOff x="1057" y="2245"/>
              <a:chExt cx="434" cy="403"/>
            </a:xfrm>
          </p:grpSpPr>
          <p:sp>
            <p:nvSpPr>
              <p:cNvPr id="64603" name="Rectangle 91"/>
              <p:cNvSpPr>
                <a:spLocks noChangeArrowheads="1"/>
              </p:cNvSpPr>
              <p:nvPr/>
            </p:nvSpPr>
            <p:spPr bwMode="auto">
              <a:xfrm>
                <a:off x="1057" y="2245"/>
                <a:ext cx="434" cy="403"/>
              </a:xfrm>
              <a:prstGeom prst="rect">
                <a:avLst/>
              </a:prstGeom>
              <a:noFill/>
              <a:ln w="25400">
                <a:noFill/>
                <a:miter lim="800000"/>
                <a:headEnd/>
                <a:tailEnd/>
              </a:ln>
              <a:effectLst/>
            </p:spPr>
            <p:txBody>
              <a:bodyPr anchor="ctr" anchorCtr="1"/>
              <a:lstStyle/>
              <a:p>
                <a:endParaRPr lang="en-US"/>
              </a:p>
            </p:txBody>
          </p:sp>
          <p:grpSp>
            <p:nvGrpSpPr>
              <p:cNvPr id="64524" name="Group 92"/>
              <p:cNvGrpSpPr>
                <a:grpSpLocks/>
              </p:cNvGrpSpPr>
              <p:nvPr/>
            </p:nvGrpSpPr>
            <p:grpSpPr bwMode="auto">
              <a:xfrm>
                <a:off x="1057" y="2245"/>
                <a:ext cx="434" cy="403"/>
                <a:chOff x="1057" y="2245"/>
                <a:chExt cx="434" cy="403"/>
              </a:xfrm>
            </p:grpSpPr>
            <p:sp>
              <p:nvSpPr>
                <p:cNvPr id="64605" name="Rectangle 93"/>
                <p:cNvSpPr>
                  <a:spLocks noChangeArrowheads="1"/>
                </p:cNvSpPr>
                <p:nvPr/>
              </p:nvSpPr>
              <p:spPr bwMode="auto">
                <a:xfrm>
                  <a:off x="1084" y="2245"/>
                  <a:ext cx="380" cy="403"/>
                </a:xfrm>
                <a:prstGeom prst="rect">
                  <a:avLst/>
                </a:prstGeom>
                <a:noFill/>
                <a:ln w="25400">
                  <a:noFill/>
                  <a:miter lim="800000"/>
                  <a:headEnd/>
                  <a:tailEnd/>
                </a:ln>
                <a:effectLst/>
              </p:spPr>
              <p:txBody>
                <a:bodyPr anchor="ctr" anchorCtr="1"/>
                <a:lstStyle/>
                <a:p>
                  <a:pPr algn="r"/>
                  <a:r>
                    <a:rPr lang="en-US" sz="2000">
                      <a:solidFill>
                        <a:srgbClr val="000000"/>
                      </a:solidFill>
                    </a:rPr>
                    <a:t>13</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606" name="Rectangle 94"/>
                <p:cNvSpPr>
                  <a:spLocks noChangeArrowheads="1"/>
                </p:cNvSpPr>
                <p:nvPr/>
              </p:nvSpPr>
              <p:spPr bwMode="auto">
                <a:xfrm>
                  <a:off x="1057" y="2245"/>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64527" name="Group 95"/>
            <p:cNvGrpSpPr>
              <a:grpSpLocks/>
            </p:cNvGrpSpPr>
            <p:nvPr/>
          </p:nvGrpSpPr>
          <p:grpSpPr bwMode="auto">
            <a:xfrm>
              <a:off x="1491" y="2245"/>
              <a:ext cx="355" cy="403"/>
              <a:chOff x="1491" y="2245"/>
              <a:chExt cx="355" cy="403"/>
            </a:xfrm>
          </p:grpSpPr>
          <p:sp>
            <p:nvSpPr>
              <p:cNvPr id="64608" name="Rectangle 96"/>
              <p:cNvSpPr>
                <a:spLocks noChangeArrowheads="1"/>
              </p:cNvSpPr>
              <p:nvPr/>
            </p:nvSpPr>
            <p:spPr bwMode="auto">
              <a:xfrm>
                <a:off x="1491" y="2245"/>
                <a:ext cx="355" cy="403"/>
              </a:xfrm>
              <a:prstGeom prst="rect">
                <a:avLst/>
              </a:prstGeom>
              <a:noFill/>
              <a:ln w="25400">
                <a:noFill/>
                <a:miter lim="800000"/>
                <a:headEnd/>
                <a:tailEnd/>
              </a:ln>
              <a:effectLst/>
            </p:spPr>
            <p:txBody>
              <a:bodyPr anchor="ctr" anchorCtr="1"/>
              <a:lstStyle/>
              <a:p>
                <a:endParaRPr lang="en-US"/>
              </a:p>
            </p:txBody>
          </p:sp>
          <p:grpSp>
            <p:nvGrpSpPr>
              <p:cNvPr id="64529" name="Group 97"/>
              <p:cNvGrpSpPr>
                <a:grpSpLocks/>
              </p:cNvGrpSpPr>
              <p:nvPr/>
            </p:nvGrpSpPr>
            <p:grpSpPr bwMode="auto">
              <a:xfrm>
                <a:off x="1491" y="2245"/>
                <a:ext cx="355" cy="403"/>
                <a:chOff x="1491" y="2245"/>
                <a:chExt cx="355" cy="403"/>
              </a:xfrm>
            </p:grpSpPr>
            <p:sp>
              <p:nvSpPr>
                <p:cNvPr id="64610" name="Rectangle 98"/>
                <p:cNvSpPr>
                  <a:spLocks noChangeArrowheads="1"/>
                </p:cNvSpPr>
                <p:nvPr/>
              </p:nvSpPr>
              <p:spPr bwMode="auto">
                <a:xfrm>
                  <a:off x="1518" y="2245"/>
                  <a:ext cx="301" cy="403"/>
                </a:xfrm>
                <a:prstGeom prst="rect">
                  <a:avLst/>
                </a:prstGeom>
                <a:noFill/>
                <a:ln w="25400">
                  <a:noFill/>
                  <a:miter lim="800000"/>
                  <a:headEnd/>
                  <a:tailEnd/>
                </a:ln>
                <a:effectLst/>
              </p:spPr>
              <p:txBody>
                <a:bodyPr anchor="ctr" anchorCtr="1"/>
                <a:lstStyle/>
                <a:p>
                  <a:pPr algn="r"/>
                  <a:r>
                    <a:rPr lang="en-US" sz="2000">
                      <a:solidFill>
                        <a:srgbClr val="000000"/>
                      </a:solidFill>
                    </a:rPr>
                    <a:t>60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64611" name="Rectangle 99"/>
                <p:cNvSpPr>
                  <a:spLocks noChangeArrowheads="1"/>
                </p:cNvSpPr>
                <p:nvPr/>
              </p:nvSpPr>
              <p:spPr bwMode="auto">
                <a:xfrm>
                  <a:off x="1491" y="2245"/>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7391400" cy="563563"/>
          </a:xfrm>
        </p:spPr>
        <p:txBody>
          <a:bodyPr/>
          <a:lstStyle/>
          <a:p>
            <a:r>
              <a:rPr lang="en-US" sz="2300"/>
              <a:t>Starting With Simple Logistic Regression Model:</a:t>
            </a:r>
            <a:endParaRPr lang="th-TH" sz="2300"/>
          </a:p>
        </p:txBody>
      </p:sp>
      <p:sp>
        <p:nvSpPr>
          <p:cNvPr id="65539" name="Text Box 3"/>
          <p:cNvSpPr txBox="1">
            <a:spLocks noChangeArrowheads="1"/>
          </p:cNvSpPr>
          <p:nvPr/>
        </p:nvSpPr>
        <p:spPr bwMode="auto">
          <a:xfrm>
            <a:off x="1371600" y="685800"/>
            <a:ext cx="7467600" cy="396875"/>
          </a:xfrm>
          <a:prstGeom prst="rect">
            <a:avLst/>
          </a:prstGeom>
          <a:noFill/>
          <a:ln w="9525">
            <a:noFill/>
            <a:miter lim="800000"/>
            <a:headEnd/>
            <a:tailEnd/>
          </a:ln>
          <a:effectLst/>
        </p:spPr>
        <p:txBody>
          <a:bodyPr>
            <a:spAutoFit/>
          </a:bodyPr>
          <a:lstStyle/>
          <a:p>
            <a:r>
              <a:rPr lang="en-US" sz="2000">
                <a:solidFill>
                  <a:schemeClr val="tx2"/>
                </a:solidFill>
              </a:rPr>
              <a:t>Hint:</a:t>
            </a:r>
          </a:p>
        </p:txBody>
      </p:sp>
      <p:graphicFrame>
        <p:nvGraphicFramePr>
          <p:cNvPr id="65540" name="Object 4"/>
          <p:cNvGraphicFramePr>
            <a:graphicFrameLocks noChangeAspect="1"/>
          </p:cNvGraphicFramePr>
          <p:nvPr/>
        </p:nvGraphicFramePr>
        <p:xfrm>
          <a:off x="2209800" y="533400"/>
          <a:ext cx="2971800" cy="1645292"/>
        </p:xfrm>
        <a:graphic>
          <a:graphicData uri="http://schemas.openxmlformats.org/presentationml/2006/ole">
            <p:oleObj spid="_x0000_s258063" name="Equation" r:id="rId3" imgW="1879600" imgH="1041400" progId="">
              <p:embed/>
            </p:oleObj>
          </a:graphicData>
        </a:graphic>
      </p:graphicFrame>
      <p:grpSp>
        <p:nvGrpSpPr>
          <p:cNvPr id="102" name="Group 4"/>
          <p:cNvGrpSpPr>
            <a:grpSpLocks/>
          </p:cNvGrpSpPr>
          <p:nvPr/>
        </p:nvGrpSpPr>
        <p:grpSpPr bwMode="auto">
          <a:xfrm>
            <a:off x="1447800" y="2209800"/>
            <a:ext cx="4876800" cy="4572000"/>
            <a:chOff x="0" y="0"/>
            <a:chExt cx="1846" cy="2648"/>
          </a:xfrm>
        </p:grpSpPr>
        <p:grpSp>
          <p:nvGrpSpPr>
            <p:cNvPr id="103" name="Group 5"/>
            <p:cNvGrpSpPr>
              <a:grpSpLocks/>
            </p:cNvGrpSpPr>
            <p:nvPr/>
          </p:nvGrpSpPr>
          <p:grpSpPr bwMode="auto">
            <a:xfrm>
              <a:off x="0" y="0"/>
              <a:ext cx="1846" cy="403"/>
              <a:chOff x="0" y="0"/>
              <a:chExt cx="1846" cy="403"/>
            </a:xfrm>
          </p:grpSpPr>
          <p:sp>
            <p:nvSpPr>
              <p:cNvPr id="194" name="Rectangle 6"/>
              <p:cNvSpPr>
                <a:spLocks noChangeArrowheads="1"/>
              </p:cNvSpPr>
              <p:nvPr/>
            </p:nvSpPr>
            <p:spPr bwMode="auto">
              <a:xfrm>
                <a:off x="0" y="0"/>
                <a:ext cx="1846" cy="403"/>
              </a:xfrm>
              <a:prstGeom prst="rect">
                <a:avLst/>
              </a:prstGeom>
              <a:noFill/>
              <a:ln w="25400">
                <a:noFill/>
                <a:miter lim="800000"/>
                <a:headEnd/>
                <a:tailEnd/>
              </a:ln>
              <a:effectLst/>
            </p:spPr>
            <p:txBody>
              <a:bodyPr anchor="ctr" anchorCtr="1"/>
              <a:lstStyle/>
              <a:p>
                <a:endParaRPr lang="en-US"/>
              </a:p>
            </p:txBody>
          </p:sp>
          <p:grpSp>
            <p:nvGrpSpPr>
              <p:cNvPr id="195" name="Group 7"/>
              <p:cNvGrpSpPr>
                <a:grpSpLocks/>
              </p:cNvGrpSpPr>
              <p:nvPr/>
            </p:nvGrpSpPr>
            <p:grpSpPr bwMode="auto">
              <a:xfrm>
                <a:off x="0" y="0"/>
                <a:ext cx="1846" cy="403"/>
                <a:chOff x="0" y="0"/>
                <a:chExt cx="1846" cy="403"/>
              </a:xfrm>
            </p:grpSpPr>
            <p:sp>
              <p:nvSpPr>
                <p:cNvPr id="196" name="Rectangle 8"/>
                <p:cNvSpPr>
                  <a:spLocks noChangeArrowheads="1"/>
                </p:cNvSpPr>
                <p:nvPr/>
              </p:nvSpPr>
              <p:spPr bwMode="auto">
                <a:xfrm>
                  <a:off x="27" y="0"/>
                  <a:ext cx="1792" cy="403"/>
                </a:xfrm>
                <a:prstGeom prst="rect">
                  <a:avLst/>
                </a:prstGeom>
                <a:noFill/>
                <a:ln w="25400">
                  <a:noFill/>
                  <a:miter lim="800000"/>
                  <a:headEnd/>
                  <a:tailEnd/>
                </a:ln>
                <a:effectLst/>
              </p:spPr>
              <p:txBody>
                <a:bodyPr anchor="ctr" anchorCtr="1"/>
                <a:lstStyle/>
                <a:p>
                  <a:pPr algn="ctr"/>
                  <a:r>
                    <a:rPr lang="en-US" sz="2000" b="1" dirty="0">
                      <a:solidFill>
                        <a:srgbClr val="0033AA"/>
                      </a:solidFill>
                    </a:rPr>
                    <a:t>Table of </a:t>
                  </a:r>
                  <a:r>
                    <a:rPr lang="en-US" sz="2000" b="1" dirty="0" smtClean="0">
                      <a:solidFill>
                        <a:srgbClr val="0033AA"/>
                      </a:solidFill>
                    </a:rPr>
                    <a:t>gender by Churn</a:t>
                  </a:r>
                  <a:endParaRPr lang="en-US" sz="2000" dirty="0">
                    <a:latin typeface="Times New Roman" pitchFamily="18" charset="0"/>
                    <a:cs typeface="Angsana New" pitchFamily="18" charset="-34"/>
                  </a:endParaRPr>
                </a:p>
              </p:txBody>
            </p:sp>
            <p:sp>
              <p:nvSpPr>
                <p:cNvPr id="197" name="Rectangle 9"/>
                <p:cNvSpPr>
                  <a:spLocks noChangeArrowheads="1"/>
                </p:cNvSpPr>
                <p:nvPr/>
              </p:nvSpPr>
              <p:spPr bwMode="auto">
                <a:xfrm>
                  <a:off x="0" y="0"/>
                  <a:ext cx="1846"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4" name="Group 10"/>
            <p:cNvGrpSpPr>
              <a:grpSpLocks/>
            </p:cNvGrpSpPr>
            <p:nvPr/>
          </p:nvGrpSpPr>
          <p:grpSpPr bwMode="auto">
            <a:xfrm>
              <a:off x="0" y="403"/>
              <a:ext cx="623" cy="518"/>
              <a:chOff x="0" y="403"/>
              <a:chExt cx="623" cy="518"/>
            </a:xfrm>
          </p:grpSpPr>
          <p:sp>
            <p:nvSpPr>
              <p:cNvPr id="190" name="Rectangle 11"/>
              <p:cNvSpPr>
                <a:spLocks noChangeArrowheads="1"/>
              </p:cNvSpPr>
              <p:nvPr/>
            </p:nvSpPr>
            <p:spPr bwMode="auto">
              <a:xfrm>
                <a:off x="0" y="403"/>
                <a:ext cx="623" cy="518"/>
              </a:xfrm>
              <a:prstGeom prst="rect">
                <a:avLst/>
              </a:prstGeom>
              <a:noFill/>
              <a:ln w="25400">
                <a:noFill/>
                <a:miter lim="800000"/>
                <a:headEnd/>
                <a:tailEnd/>
              </a:ln>
              <a:effectLst/>
            </p:spPr>
            <p:txBody>
              <a:bodyPr anchor="ctr" anchorCtr="1"/>
              <a:lstStyle/>
              <a:p>
                <a:endParaRPr lang="en-US"/>
              </a:p>
            </p:txBody>
          </p:sp>
          <p:grpSp>
            <p:nvGrpSpPr>
              <p:cNvPr id="191" name="Group 12"/>
              <p:cNvGrpSpPr>
                <a:grpSpLocks/>
              </p:cNvGrpSpPr>
              <p:nvPr/>
            </p:nvGrpSpPr>
            <p:grpSpPr bwMode="auto">
              <a:xfrm>
                <a:off x="0" y="403"/>
                <a:ext cx="623" cy="518"/>
                <a:chOff x="0" y="403"/>
                <a:chExt cx="623" cy="518"/>
              </a:xfrm>
            </p:grpSpPr>
            <p:sp>
              <p:nvSpPr>
                <p:cNvPr id="192" name="Rectangle 13"/>
                <p:cNvSpPr>
                  <a:spLocks noChangeArrowheads="1"/>
                </p:cNvSpPr>
                <p:nvPr/>
              </p:nvSpPr>
              <p:spPr bwMode="auto">
                <a:xfrm>
                  <a:off x="27" y="403"/>
                  <a:ext cx="569" cy="518"/>
                </a:xfrm>
                <a:prstGeom prst="rect">
                  <a:avLst/>
                </a:prstGeom>
                <a:noFill/>
                <a:ln w="25400">
                  <a:noFill/>
                  <a:miter lim="800000"/>
                  <a:headEnd/>
                  <a:tailEnd/>
                </a:ln>
                <a:effectLst/>
              </p:spPr>
              <p:txBody>
                <a:bodyPr anchor="ctr" anchorCtr="1"/>
                <a:lstStyle/>
                <a:p>
                  <a:pPr algn="ctr"/>
                  <a:r>
                    <a:rPr lang="en-US" sz="2000" b="1" dirty="0" smtClean="0">
                      <a:solidFill>
                        <a:srgbClr val="0033AA"/>
                      </a:solidFill>
                    </a:rPr>
                    <a:t>Gender</a:t>
                  </a:r>
                  <a:endParaRPr lang="en-US" sz="2000" b="1" dirty="0">
                    <a:solidFill>
                      <a:srgbClr val="0033AA"/>
                    </a:solidFill>
                  </a:endParaRPr>
                </a:p>
                <a:p>
                  <a:pPr algn="ctr"/>
                  <a:r>
                    <a:rPr lang="en-US" sz="2000" b="1" dirty="0">
                      <a:solidFill>
                        <a:srgbClr val="0033AA"/>
                      </a:solidFill>
                    </a:rPr>
                    <a:t>(X)</a:t>
                  </a:r>
                  <a:endParaRPr lang="en-US" sz="2000" dirty="0">
                    <a:latin typeface="Times New Roman" pitchFamily="18" charset="0"/>
                    <a:cs typeface="Times New Roman" pitchFamily="18" charset="0"/>
                  </a:endParaRPr>
                </a:p>
                <a:p>
                  <a:pPr algn="ctr" eaLnBrk="0" hangingPunct="0"/>
                  <a:endParaRPr lang="en-US" sz="2000" dirty="0">
                    <a:latin typeface="Times New Roman" pitchFamily="18" charset="0"/>
                    <a:cs typeface="Angsana New" pitchFamily="18" charset="-34"/>
                  </a:endParaRPr>
                </a:p>
              </p:txBody>
            </p:sp>
            <p:sp>
              <p:nvSpPr>
                <p:cNvPr id="193" name="Rectangle 14"/>
                <p:cNvSpPr>
                  <a:spLocks noChangeArrowheads="1"/>
                </p:cNvSpPr>
                <p:nvPr/>
              </p:nvSpPr>
              <p:spPr bwMode="auto">
                <a:xfrm>
                  <a:off x="0" y="403"/>
                  <a:ext cx="623"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5" name="Group 15"/>
            <p:cNvGrpSpPr>
              <a:grpSpLocks/>
            </p:cNvGrpSpPr>
            <p:nvPr/>
          </p:nvGrpSpPr>
          <p:grpSpPr bwMode="auto">
            <a:xfrm>
              <a:off x="623" y="403"/>
              <a:ext cx="868" cy="518"/>
              <a:chOff x="623" y="403"/>
              <a:chExt cx="868" cy="518"/>
            </a:xfrm>
          </p:grpSpPr>
          <p:sp>
            <p:nvSpPr>
              <p:cNvPr id="186" name="Rectangle 16"/>
              <p:cNvSpPr>
                <a:spLocks noChangeArrowheads="1"/>
              </p:cNvSpPr>
              <p:nvPr/>
            </p:nvSpPr>
            <p:spPr bwMode="auto">
              <a:xfrm>
                <a:off x="623" y="403"/>
                <a:ext cx="868" cy="518"/>
              </a:xfrm>
              <a:prstGeom prst="rect">
                <a:avLst/>
              </a:prstGeom>
              <a:noFill/>
              <a:ln w="25400">
                <a:noFill/>
                <a:miter lim="800000"/>
                <a:headEnd/>
                <a:tailEnd/>
              </a:ln>
              <a:effectLst/>
            </p:spPr>
            <p:txBody>
              <a:bodyPr anchor="ctr" anchorCtr="1"/>
              <a:lstStyle/>
              <a:p>
                <a:endParaRPr lang="en-US"/>
              </a:p>
            </p:txBody>
          </p:sp>
          <p:grpSp>
            <p:nvGrpSpPr>
              <p:cNvPr id="187" name="Group 17"/>
              <p:cNvGrpSpPr>
                <a:grpSpLocks/>
              </p:cNvGrpSpPr>
              <p:nvPr/>
            </p:nvGrpSpPr>
            <p:grpSpPr bwMode="auto">
              <a:xfrm>
                <a:off x="623" y="403"/>
                <a:ext cx="868" cy="518"/>
                <a:chOff x="623" y="403"/>
                <a:chExt cx="868" cy="518"/>
              </a:xfrm>
            </p:grpSpPr>
            <p:sp>
              <p:nvSpPr>
                <p:cNvPr id="188" name="Rectangle 18"/>
                <p:cNvSpPr>
                  <a:spLocks noChangeArrowheads="1"/>
                </p:cNvSpPr>
                <p:nvPr/>
              </p:nvSpPr>
              <p:spPr bwMode="auto">
                <a:xfrm>
                  <a:off x="650" y="403"/>
                  <a:ext cx="814" cy="518"/>
                </a:xfrm>
                <a:prstGeom prst="rect">
                  <a:avLst/>
                </a:prstGeom>
                <a:noFill/>
                <a:ln w="25400">
                  <a:noFill/>
                  <a:miter lim="800000"/>
                  <a:headEnd/>
                  <a:tailEnd/>
                </a:ln>
                <a:effectLst/>
              </p:spPr>
              <p:txBody>
                <a:bodyPr anchor="ctr" anchorCtr="1"/>
                <a:lstStyle/>
                <a:p>
                  <a:pPr algn="ctr"/>
                  <a:r>
                    <a:rPr lang="en-US" sz="2000" b="1" dirty="0" smtClean="0">
                      <a:solidFill>
                        <a:srgbClr val="0033AA"/>
                      </a:solidFill>
                    </a:rPr>
                    <a:t>Churn(Y</a:t>
                  </a:r>
                  <a:r>
                    <a:rPr lang="en-US" sz="2000" b="1" dirty="0">
                      <a:solidFill>
                        <a:srgbClr val="0033AA"/>
                      </a:solidFill>
                    </a:rPr>
                    <a:t>)</a:t>
                  </a:r>
                  <a:endParaRPr lang="en-US" sz="2000" dirty="0">
                    <a:latin typeface="Times New Roman" pitchFamily="18" charset="0"/>
                    <a:cs typeface="Times New Roman" pitchFamily="18" charset="0"/>
                  </a:endParaRPr>
                </a:p>
                <a:p>
                  <a:pPr algn="ctr" eaLnBrk="0" hangingPunct="0"/>
                  <a:endParaRPr lang="en-US" sz="2000" dirty="0">
                    <a:latin typeface="Times New Roman" pitchFamily="18" charset="0"/>
                    <a:cs typeface="Angsana New" pitchFamily="18" charset="-34"/>
                  </a:endParaRPr>
                </a:p>
              </p:txBody>
            </p:sp>
            <p:sp>
              <p:nvSpPr>
                <p:cNvPr id="189" name="Rectangle 19"/>
                <p:cNvSpPr>
                  <a:spLocks noChangeArrowheads="1"/>
                </p:cNvSpPr>
                <p:nvPr/>
              </p:nvSpPr>
              <p:spPr bwMode="auto">
                <a:xfrm>
                  <a:off x="623" y="403"/>
                  <a:ext cx="868"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6" name="Group 20"/>
            <p:cNvGrpSpPr>
              <a:grpSpLocks/>
            </p:cNvGrpSpPr>
            <p:nvPr/>
          </p:nvGrpSpPr>
          <p:grpSpPr bwMode="auto">
            <a:xfrm>
              <a:off x="1491" y="403"/>
              <a:ext cx="355" cy="1036"/>
              <a:chOff x="1491" y="403"/>
              <a:chExt cx="355" cy="1036"/>
            </a:xfrm>
          </p:grpSpPr>
          <p:sp>
            <p:nvSpPr>
              <p:cNvPr id="182" name="Rectangle 21"/>
              <p:cNvSpPr>
                <a:spLocks noChangeArrowheads="1"/>
              </p:cNvSpPr>
              <p:nvPr/>
            </p:nvSpPr>
            <p:spPr bwMode="auto">
              <a:xfrm>
                <a:off x="1491" y="403"/>
                <a:ext cx="355" cy="518"/>
              </a:xfrm>
              <a:prstGeom prst="rect">
                <a:avLst/>
              </a:prstGeom>
              <a:noFill/>
              <a:ln w="25400">
                <a:noFill/>
                <a:miter lim="800000"/>
                <a:headEnd/>
                <a:tailEnd/>
              </a:ln>
              <a:effectLst/>
            </p:spPr>
            <p:txBody>
              <a:bodyPr anchor="ctr" anchorCtr="1"/>
              <a:lstStyle/>
              <a:p>
                <a:endParaRPr lang="en-US"/>
              </a:p>
            </p:txBody>
          </p:sp>
          <p:grpSp>
            <p:nvGrpSpPr>
              <p:cNvPr id="183" name="Group 22"/>
              <p:cNvGrpSpPr>
                <a:grpSpLocks/>
              </p:cNvGrpSpPr>
              <p:nvPr/>
            </p:nvGrpSpPr>
            <p:grpSpPr bwMode="auto">
              <a:xfrm>
                <a:off x="1491" y="403"/>
                <a:ext cx="355" cy="1036"/>
                <a:chOff x="1491" y="403"/>
                <a:chExt cx="355" cy="1036"/>
              </a:xfrm>
            </p:grpSpPr>
            <p:sp>
              <p:nvSpPr>
                <p:cNvPr id="184" name="Rectangle 23"/>
                <p:cNvSpPr>
                  <a:spLocks noChangeArrowheads="1"/>
                </p:cNvSpPr>
                <p:nvPr/>
              </p:nvSpPr>
              <p:spPr bwMode="auto">
                <a:xfrm>
                  <a:off x="1518" y="403"/>
                  <a:ext cx="301" cy="1036"/>
                </a:xfrm>
                <a:prstGeom prst="rect">
                  <a:avLst/>
                </a:prstGeom>
                <a:noFill/>
                <a:ln w="25400">
                  <a:noFill/>
                  <a:miter lim="800000"/>
                  <a:headEnd/>
                  <a:tailEnd/>
                </a:ln>
                <a:effectLst/>
              </p:spPr>
              <p:txBody>
                <a:bodyPr anchor="ctr" anchorCtr="1"/>
                <a:lstStyle/>
                <a:p>
                  <a:pPr algn="r"/>
                  <a:r>
                    <a:rPr lang="en-US" sz="2000" b="1">
                      <a:solidFill>
                        <a:srgbClr val="0033AA"/>
                      </a:solidFill>
                    </a:rPr>
                    <a:t>Total</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85" name="Rectangle 24"/>
                <p:cNvSpPr>
                  <a:spLocks noChangeArrowheads="1"/>
                </p:cNvSpPr>
                <p:nvPr/>
              </p:nvSpPr>
              <p:spPr bwMode="auto">
                <a:xfrm>
                  <a:off x="1491" y="403"/>
                  <a:ext cx="355" cy="1036"/>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7" name="Group 25"/>
            <p:cNvGrpSpPr>
              <a:grpSpLocks/>
            </p:cNvGrpSpPr>
            <p:nvPr/>
          </p:nvGrpSpPr>
          <p:grpSpPr bwMode="auto">
            <a:xfrm>
              <a:off x="0" y="921"/>
              <a:ext cx="623" cy="518"/>
              <a:chOff x="0" y="921"/>
              <a:chExt cx="623" cy="518"/>
            </a:xfrm>
          </p:grpSpPr>
          <p:sp>
            <p:nvSpPr>
              <p:cNvPr id="178" name="Rectangle 26"/>
              <p:cNvSpPr>
                <a:spLocks noChangeArrowheads="1"/>
              </p:cNvSpPr>
              <p:nvPr/>
            </p:nvSpPr>
            <p:spPr bwMode="auto">
              <a:xfrm>
                <a:off x="0" y="921"/>
                <a:ext cx="623" cy="518"/>
              </a:xfrm>
              <a:prstGeom prst="rect">
                <a:avLst/>
              </a:prstGeom>
              <a:noFill/>
              <a:ln w="25400">
                <a:noFill/>
                <a:miter lim="800000"/>
                <a:headEnd/>
                <a:tailEnd/>
              </a:ln>
              <a:effectLst/>
            </p:spPr>
            <p:txBody>
              <a:bodyPr anchor="ctr" anchorCtr="1"/>
              <a:lstStyle/>
              <a:p>
                <a:endParaRPr lang="en-US"/>
              </a:p>
            </p:txBody>
          </p:sp>
          <p:grpSp>
            <p:nvGrpSpPr>
              <p:cNvPr id="179" name="Group 27"/>
              <p:cNvGrpSpPr>
                <a:grpSpLocks/>
              </p:cNvGrpSpPr>
              <p:nvPr/>
            </p:nvGrpSpPr>
            <p:grpSpPr bwMode="auto">
              <a:xfrm>
                <a:off x="0" y="921"/>
                <a:ext cx="623" cy="518"/>
                <a:chOff x="0" y="921"/>
                <a:chExt cx="623" cy="518"/>
              </a:xfrm>
            </p:grpSpPr>
            <p:sp>
              <p:nvSpPr>
                <p:cNvPr id="180" name="Rectangle 28"/>
                <p:cNvSpPr>
                  <a:spLocks noChangeArrowheads="1"/>
                </p:cNvSpPr>
                <p:nvPr/>
              </p:nvSpPr>
              <p:spPr bwMode="auto">
                <a:xfrm>
                  <a:off x="27" y="921"/>
                  <a:ext cx="569" cy="518"/>
                </a:xfrm>
                <a:prstGeom prst="rect">
                  <a:avLst/>
                </a:prstGeom>
                <a:noFill/>
                <a:ln w="25400">
                  <a:noFill/>
                  <a:miter lim="800000"/>
                  <a:headEnd/>
                  <a:tailEnd/>
                </a:ln>
                <a:effectLst/>
              </p:spPr>
              <p:txBody>
                <a:bodyPr anchor="ctr" anchorCtr="1"/>
                <a:lstStyle/>
                <a:p>
                  <a:r>
                    <a:rPr lang="en-US" sz="2000" b="1">
                      <a:solidFill>
                        <a:srgbClr val="0033AA"/>
                      </a:solidFill>
                    </a:rPr>
                    <a:t>Frequency</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181" name="Rectangle 29"/>
                <p:cNvSpPr>
                  <a:spLocks noChangeArrowheads="1"/>
                </p:cNvSpPr>
                <p:nvPr/>
              </p:nvSpPr>
              <p:spPr bwMode="auto">
                <a:xfrm>
                  <a:off x="0" y="921"/>
                  <a:ext cx="623"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8" name="Group 30"/>
            <p:cNvGrpSpPr>
              <a:grpSpLocks/>
            </p:cNvGrpSpPr>
            <p:nvPr/>
          </p:nvGrpSpPr>
          <p:grpSpPr bwMode="auto">
            <a:xfrm>
              <a:off x="623" y="921"/>
              <a:ext cx="434" cy="518"/>
              <a:chOff x="623" y="921"/>
              <a:chExt cx="434" cy="518"/>
            </a:xfrm>
          </p:grpSpPr>
          <p:sp>
            <p:nvSpPr>
              <p:cNvPr id="174" name="Rectangle 31"/>
              <p:cNvSpPr>
                <a:spLocks noChangeArrowheads="1"/>
              </p:cNvSpPr>
              <p:nvPr/>
            </p:nvSpPr>
            <p:spPr bwMode="auto">
              <a:xfrm>
                <a:off x="623" y="921"/>
                <a:ext cx="434" cy="518"/>
              </a:xfrm>
              <a:prstGeom prst="rect">
                <a:avLst/>
              </a:prstGeom>
              <a:noFill/>
              <a:ln w="25400">
                <a:noFill/>
                <a:miter lim="800000"/>
                <a:headEnd/>
                <a:tailEnd/>
              </a:ln>
              <a:effectLst/>
            </p:spPr>
            <p:txBody>
              <a:bodyPr anchor="ctr" anchorCtr="1"/>
              <a:lstStyle/>
              <a:p>
                <a:endParaRPr lang="en-US"/>
              </a:p>
            </p:txBody>
          </p:sp>
          <p:grpSp>
            <p:nvGrpSpPr>
              <p:cNvPr id="175" name="Group 32"/>
              <p:cNvGrpSpPr>
                <a:grpSpLocks/>
              </p:cNvGrpSpPr>
              <p:nvPr/>
            </p:nvGrpSpPr>
            <p:grpSpPr bwMode="auto">
              <a:xfrm>
                <a:off x="623" y="921"/>
                <a:ext cx="434" cy="518"/>
                <a:chOff x="623" y="921"/>
                <a:chExt cx="434" cy="518"/>
              </a:xfrm>
            </p:grpSpPr>
            <p:sp>
              <p:nvSpPr>
                <p:cNvPr id="176" name="Rectangle 33"/>
                <p:cNvSpPr>
                  <a:spLocks noChangeArrowheads="1"/>
                </p:cNvSpPr>
                <p:nvPr/>
              </p:nvSpPr>
              <p:spPr bwMode="auto">
                <a:xfrm>
                  <a:off x="650" y="921"/>
                  <a:ext cx="380" cy="518"/>
                </a:xfrm>
                <a:prstGeom prst="rect">
                  <a:avLst/>
                </a:prstGeom>
                <a:noFill/>
                <a:ln w="25400">
                  <a:noFill/>
                  <a:miter lim="800000"/>
                  <a:headEnd/>
                  <a:tailEnd/>
                </a:ln>
                <a:effectLst/>
              </p:spPr>
              <p:txBody>
                <a:bodyPr anchor="ctr" anchorCtr="1"/>
                <a:lstStyle/>
                <a:p>
                  <a:pPr algn="r"/>
                  <a:r>
                    <a:rPr lang="en-US" sz="2000" b="1">
                      <a:solidFill>
                        <a:srgbClr val="0033AA"/>
                      </a:solidFill>
                    </a:rPr>
                    <a:t>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77" name="Rectangle 34"/>
                <p:cNvSpPr>
                  <a:spLocks noChangeArrowheads="1"/>
                </p:cNvSpPr>
                <p:nvPr/>
              </p:nvSpPr>
              <p:spPr bwMode="auto">
                <a:xfrm>
                  <a:off x="623" y="921"/>
                  <a:ext cx="434"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9" name="Group 35"/>
            <p:cNvGrpSpPr>
              <a:grpSpLocks/>
            </p:cNvGrpSpPr>
            <p:nvPr/>
          </p:nvGrpSpPr>
          <p:grpSpPr bwMode="auto">
            <a:xfrm>
              <a:off x="1057" y="921"/>
              <a:ext cx="434" cy="518"/>
              <a:chOff x="1057" y="921"/>
              <a:chExt cx="434" cy="518"/>
            </a:xfrm>
          </p:grpSpPr>
          <p:sp>
            <p:nvSpPr>
              <p:cNvPr id="170" name="Rectangle 36"/>
              <p:cNvSpPr>
                <a:spLocks noChangeArrowheads="1"/>
              </p:cNvSpPr>
              <p:nvPr/>
            </p:nvSpPr>
            <p:spPr bwMode="auto">
              <a:xfrm>
                <a:off x="1057" y="921"/>
                <a:ext cx="434" cy="518"/>
              </a:xfrm>
              <a:prstGeom prst="rect">
                <a:avLst/>
              </a:prstGeom>
              <a:noFill/>
              <a:ln w="25400">
                <a:noFill/>
                <a:miter lim="800000"/>
                <a:headEnd/>
                <a:tailEnd/>
              </a:ln>
              <a:effectLst/>
            </p:spPr>
            <p:txBody>
              <a:bodyPr anchor="ctr" anchorCtr="1"/>
              <a:lstStyle/>
              <a:p>
                <a:endParaRPr lang="en-US"/>
              </a:p>
            </p:txBody>
          </p:sp>
          <p:grpSp>
            <p:nvGrpSpPr>
              <p:cNvPr id="171" name="Group 37"/>
              <p:cNvGrpSpPr>
                <a:grpSpLocks/>
              </p:cNvGrpSpPr>
              <p:nvPr/>
            </p:nvGrpSpPr>
            <p:grpSpPr bwMode="auto">
              <a:xfrm>
                <a:off x="1057" y="921"/>
                <a:ext cx="434" cy="518"/>
                <a:chOff x="1057" y="921"/>
                <a:chExt cx="434" cy="518"/>
              </a:xfrm>
            </p:grpSpPr>
            <p:sp>
              <p:nvSpPr>
                <p:cNvPr id="172" name="Rectangle 38"/>
                <p:cNvSpPr>
                  <a:spLocks noChangeArrowheads="1"/>
                </p:cNvSpPr>
                <p:nvPr/>
              </p:nvSpPr>
              <p:spPr bwMode="auto">
                <a:xfrm>
                  <a:off x="1084" y="921"/>
                  <a:ext cx="380" cy="518"/>
                </a:xfrm>
                <a:prstGeom prst="rect">
                  <a:avLst/>
                </a:prstGeom>
                <a:noFill/>
                <a:ln w="25400">
                  <a:noFill/>
                  <a:miter lim="800000"/>
                  <a:headEnd/>
                  <a:tailEnd/>
                </a:ln>
                <a:effectLst/>
              </p:spPr>
              <p:txBody>
                <a:bodyPr anchor="ctr" anchorCtr="1"/>
                <a:lstStyle/>
                <a:p>
                  <a:pPr algn="r"/>
                  <a:r>
                    <a:rPr lang="en-US" sz="2000" b="1">
                      <a:solidFill>
                        <a:srgbClr val="0033AA"/>
                      </a:solidFill>
                    </a:rPr>
                    <a:t>1</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73" name="Rectangle 39"/>
                <p:cNvSpPr>
                  <a:spLocks noChangeArrowheads="1"/>
                </p:cNvSpPr>
                <p:nvPr/>
              </p:nvSpPr>
              <p:spPr bwMode="auto">
                <a:xfrm>
                  <a:off x="1057" y="921"/>
                  <a:ext cx="434"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0" name="Group 40"/>
            <p:cNvGrpSpPr>
              <a:grpSpLocks/>
            </p:cNvGrpSpPr>
            <p:nvPr/>
          </p:nvGrpSpPr>
          <p:grpSpPr bwMode="auto">
            <a:xfrm>
              <a:off x="0" y="1439"/>
              <a:ext cx="623" cy="403"/>
              <a:chOff x="0" y="1439"/>
              <a:chExt cx="623" cy="403"/>
            </a:xfrm>
          </p:grpSpPr>
          <p:sp>
            <p:nvSpPr>
              <p:cNvPr id="166" name="Rectangle 41"/>
              <p:cNvSpPr>
                <a:spLocks noChangeArrowheads="1"/>
              </p:cNvSpPr>
              <p:nvPr/>
            </p:nvSpPr>
            <p:spPr bwMode="auto">
              <a:xfrm>
                <a:off x="0" y="1439"/>
                <a:ext cx="623" cy="403"/>
              </a:xfrm>
              <a:prstGeom prst="rect">
                <a:avLst/>
              </a:prstGeom>
              <a:noFill/>
              <a:ln w="25400">
                <a:noFill/>
                <a:miter lim="800000"/>
                <a:headEnd/>
                <a:tailEnd/>
              </a:ln>
              <a:effectLst/>
            </p:spPr>
            <p:txBody>
              <a:bodyPr anchor="ctr" anchorCtr="1"/>
              <a:lstStyle/>
              <a:p>
                <a:endParaRPr lang="en-US"/>
              </a:p>
            </p:txBody>
          </p:sp>
          <p:grpSp>
            <p:nvGrpSpPr>
              <p:cNvPr id="167" name="Group 42"/>
              <p:cNvGrpSpPr>
                <a:grpSpLocks/>
              </p:cNvGrpSpPr>
              <p:nvPr/>
            </p:nvGrpSpPr>
            <p:grpSpPr bwMode="auto">
              <a:xfrm>
                <a:off x="0" y="1439"/>
                <a:ext cx="623" cy="403"/>
                <a:chOff x="0" y="1439"/>
                <a:chExt cx="623" cy="403"/>
              </a:xfrm>
            </p:grpSpPr>
            <p:sp>
              <p:nvSpPr>
                <p:cNvPr id="168" name="Rectangle 43"/>
                <p:cNvSpPr>
                  <a:spLocks noChangeArrowheads="1"/>
                </p:cNvSpPr>
                <p:nvPr/>
              </p:nvSpPr>
              <p:spPr bwMode="auto">
                <a:xfrm>
                  <a:off x="27" y="1439"/>
                  <a:ext cx="569" cy="403"/>
                </a:xfrm>
                <a:prstGeom prst="rect">
                  <a:avLst/>
                </a:prstGeom>
                <a:noFill/>
                <a:ln w="25400">
                  <a:noFill/>
                  <a:miter lim="800000"/>
                  <a:headEnd/>
                  <a:tailEnd/>
                </a:ln>
                <a:effectLst/>
              </p:spPr>
              <p:txBody>
                <a:bodyPr anchor="ctr" anchorCtr="1"/>
                <a:lstStyle/>
                <a:p>
                  <a:pPr algn="r"/>
                  <a:r>
                    <a:rPr lang="en-US" sz="2000" b="1" dirty="0" smtClean="0">
                      <a:solidFill>
                        <a:srgbClr val="0033AA"/>
                      </a:solidFill>
                    </a:rPr>
                    <a:t>0=female</a:t>
                  </a:r>
                  <a:endParaRPr lang="en-US" sz="2000" dirty="0">
                    <a:latin typeface="Times New Roman" pitchFamily="18" charset="0"/>
                    <a:cs typeface="Times New Roman" pitchFamily="18" charset="0"/>
                  </a:endParaRPr>
                </a:p>
                <a:p>
                  <a:pPr algn="r" eaLnBrk="0" hangingPunct="0"/>
                  <a:endParaRPr lang="en-US" sz="2000" dirty="0">
                    <a:latin typeface="Times New Roman" pitchFamily="18" charset="0"/>
                    <a:cs typeface="Angsana New" pitchFamily="18" charset="-34"/>
                  </a:endParaRPr>
                </a:p>
              </p:txBody>
            </p:sp>
            <p:sp>
              <p:nvSpPr>
                <p:cNvPr id="169" name="Rectangle 44"/>
                <p:cNvSpPr>
                  <a:spLocks noChangeArrowheads="1"/>
                </p:cNvSpPr>
                <p:nvPr/>
              </p:nvSpPr>
              <p:spPr bwMode="auto">
                <a:xfrm>
                  <a:off x="0" y="1439"/>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1" name="Group 45"/>
            <p:cNvGrpSpPr>
              <a:grpSpLocks/>
            </p:cNvGrpSpPr>
            <p:nvPr/>
          </p:nvGrpSpPr>
          <p:grpSpPr bwMode="auto">
            <a:xfrm>
              <a:off x="623" y="1439"/>
              <a:ext cx="434" cy="403"/>
              <a:chOff x="623" y="1439"/>
              <a:chExt cx="434" cy="403"/>
            </a:xfrm>
          </p:grpSpPr>
          <p:sp>
            <p:nvSpPr>
              <p:cNvPr id="162" name="Rectangle 46"/>
              <p:cNvSpPr>
                <a:spLocks noChangeArrowheads="1"/>
              </p:cNvSpPr>
              <p:nvPr/>
            </p:nvSpPr>
            <p:spPr bwMode="auto">
              <a:xfrm>
                <a:off x="623" y="1439"/>
                <a:ext cx="434" cy="403"/>
              </a:xfrm>
              <a:prstGeom prst="rect">
                <a:avLst/>
              </a:prstGeom>
              <a:noFill/>
              <a:ln w="25400">
                <a:noFill/>
                <a:miter lim="800000"/>
                <a:headEnd/>
                <a:tailEnd/>
              </a:ln>
              <a:effectLst/>
            </p:spPr>
            <p:txBody>
              <a:bodyPr anchor="ctr" anchorCtr="1"/>
              <a:lstStyle/>
              <a:p>
                <a:endParaRPr lang="en-US"/>
              </a:p>
            </p:txBody>
          </p:sp>
          <p:grpSp>
            <p:nvGrpSpPr>
              <p:cNvPr id="163" name="Group 47"/>
              <p:cNvGrpSpPr>
                <a:grpSpLocks/>
              </p:cNvGrpSpPr>
              <p:nvPr/>
            </p:nvGrpSpPr>
            <p:grpSpPr bwMode="auto">
              <a:xfrm>
                <a:off x="623" y="1439"/>
                <a:ext cx="434" cy="403"/>
                <a:chOff x="623" y="1439"/>
                <a:chExt cx="434" cy="403"/>
              </a:xfrm>
            </p:grpSpPr>
            <p:sp>
              <p:nvSpPr>
                <p:cNvPr id="164" name="Rectangle 48"/>
                <p:cNvSpPr>
                  <a:spLocks noChangeArrowheads="1"/>
                </p:cNvSpPr>
                <p:nvPr/>
              </p:nvSpPr>
              <p:spPr bwMode="auto">
                <a:xfrm>
                  <a:off x="650" y="1439"/>
                  <a:ext cx="380" cy="403"/>
                </a:xfrm>
                <a:prstGeom prst="rect">
                  <a:avLst/>
                </a:prstGeom>
                <a:noFill/>
                <a:ln w="25400">
                  <a:noFill/>
                  <a:miter lim="800000"/>
                  <a:headEnd/>
                  <a:tailEnd/>
                </a:ln>
                <a:effectLst/>
              </p:spPr>
              <p:txBody>
                <a:bodyPr anchor="ctr" anchorCtr="1"/>
                <a:lstStyle/>
                <a:p>
                  <a:pPr algn="r"/>
                  <a:r>
                    <a:rPr lang="en-US" sz="2000">
                      <a:solidFill>
                        <a:srgbClr val="000000"/>
                      </a:solidFill>
                    </a:rPr>
                    <a:t>25</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65" name="Rectangle 49"/>
                <p:cNvSpPr>
                  <a:spLocks noChangeArrowheads="1"/>
                </p:cNvSpPr>
                <p:nvPr/>
              </p:nvSpPr>
              <p:spPr bwMode="auto">
                <a:xfrm>
                  <a:off x="623" y="1439"/>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2" name="Group 50"/>
            <p:cNvGrpSpPr>
              <a:grpSpLocks/>
            </p:cNvGrpSpPr>
            <p:nvPr/>
          </p:nvGrpSpPr>
          <p:grpSpPr bwMode="auto">
            <a:xfrm>
              <a:off x="1057" y="1439"/>
              <a:ext cx="434" cy="403"/>
              <a:chOff x="1057" y="1439"/>
              <a:chExt cx="434" cy="403"/>
            </a:xfrm>
          </p:grpSpPr>
          <p:sp>
            <p:nvSpPr>
              <p:cNvPr id="158" name="Rectangle 51"/>
              <p:cNvSpPr>
                <a:spLocks noChangeArrowheads="1"/>
              </p:cNvSpPr>
              <p:nvPr/>
            </p:nvSpPr>
            <p:spPr bwMode="auto">
              <a:xfrm>
                <a:off x="1057" y="1439"/>
                <a:ext cx="434" cy="403"/>
              </a:xfrm>
              <a:prstGeom prst="rect">
                <a:avLst/>
              </a:prstGeom>
              <a:noFill/>
              <a:ln w="25400">
                <a:noFill/>
                <a:miter lim="800000"/>
                <a:headEnd/>
                <a:tailEnd/>
              </a:ln>
              <a:effectLst/>
            </p:spPr>
            <p:txBody>
              <a:bodyPr anchor="ctr" anchorCtr="1"/>
              <a:lstStyle/>
              <a:p>
                <a:endParaRPr lang="en-US"/>
              </a:p>
            </p:txBody>
          </p:sp>
          <p:grpSp>
            <p:nvGrpSpPr>
              <p:cNvPr id="159" name="Group 52"/>
              <p:cNvGrpSpPr>
                <a:grpSpLocks/>
              </p:cNvGrpSpPr>
              <p:nvPr/>
            </p:nvGrpSpPr>
            <p:grpSpPr bwMode="auto">
              <a:xfrm>
                <a:off x="1057" y="1439"/>
                <a:ext cx="434" cy="403"/>
                <a:chOff x="1057" y="1439"/>
                <a:chExt cx="434" cy="403"/>
              </a:xfrm>
            </p:grpSpPr>
            <p:sp>
              <p:nvSpPr>
                <p:cNvPr id="160" name="Rectangle 53"/>
                <p:cNvSpPr>
                  <a:spLocks noChangeArrowheads="1"/>
                </p:cNvSpPr>
                <p:nvPr/>
              </p:nvSpPr>
              <p:spPr bwMode="auto">
                <a:xfrm>
                  <a:off x="1084" y="1439"/>
                  <a:ext cx="380" cy="403"/>
                </a:xfrm>
                <a:prstGeom prst="rect">
                  <a:avLst/>
                </a:prstGeom>
                <a:noFill/>
                <a:ln w="25400">
                  <a:noFill/>
                  <a:miter lim="800000"/>
                  <a:headEnd/>
                  <a:tailEnd/>
                </a:ln>
                <a:effectLst/>
              </p:spPr>
              <p:txBody>
                <a:bodyPr anchor="ctr" anchorCtr="1"/>
                <a:lstStyle/>
                <a:p>
                  <a:pPr algn="r"/>
                  <a:r>
                    <a:rPr lang="en-US" sz="2000">
                      <a:solidFill>
                        <a:srgbClr val="000000"/>
                      </a:solidFill>
                    </a:rPr>
                    <a:t>5</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61" name="Rectangle 54"/>
                <p:cNvSpPr>
                  <a:spLocks noChangeArrowheads="1"/>
                </p:cNvSpPr>
                <p:nvPr/>
              </p:nvSpPr>
              <p:spPr bwMode="auto">
                <a:xfrm>
                  <a:off x="1057" y="1439"/>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3" name="Group 55"/>
            <p:cNvGrpSpPr>
              <a:grpSpLocks/>
            </p:cNvGrpSpPr>
            <p:nvPr/>
          </p:nvGrpSpPr>
          <p:grpSpPr bwMode="auto">
            <a:xfrm>
              <a:off x="1491" y="1439"/>
              <a:ext cx="355" cy="403"/>
              <a:chOff x="1491" y="1439"/>
              <a:chExt cx="355" cy="403"/>
            </a:xfrm>
          </p:grpSpPr>
          <p:sp>
            <p:nvSpPr>
              <p:cNvPr id="154" name="Rectangle 56"/>
              <p:cNvSpPr>
                <a:spLocks noChangeArrowheads="1"/>
              </p:cNvSpPr>
              <p:nvPr/>
            </p:nvSpPr>
            <p:spPr bwMode="auto">
              <a:xfrm>
                <a:off x="1491" y="1439"/>
                <a:ext cx="355" cy="403"/>
              </a:xfrm>
              <a:prstGeom prst="rect">
                <a:avLst/>
              </a:prstGeom>
              <a:noFill/>
              <a:ln w="25400">
                <a:noFill/>
                <a:miter lim="800000"/>
                <a:headEnd/>
                <a:tailEnd/>
              </a:ln>
              <a:effectLst/>
            </p:spPr>
            <p:txBody>
              <a:bodyPr anchor="ctr" anchorCtr="1"/>
              <a:lstStyle/>
              <a:p>
                <a:endParaRPr lang="en-US"/>
              </a:p>
            </p:txBody>
          </p:sp>
          <p:grpSp>
            <p:nvGrpSpPr>
              <p:cNvPr id="155" name="Group 57"/>
              <p:cNvGrpSpPr>
                <a:grpSpLocks/>
              </p:cNvGrpSpPr>
              <p:nvPr/>
            </p:nvGrpSpPr>
            <p:grpSpPr bwMode="auto">
              <a:xfrm>
                <a:off x="1491" y="1439"/>
                <a:ext cx="355" cy="403"/>
                <a:chOff x="1491" y="1439"/>
                <a:chExt cx="355" cy="403"/>
              </a:xfrm>
            </p:grpSpPr>
            <p:sp>
              <p:nvSpPr>
                <p:cNvPr id="156" name="Rectangle 58"/>
                <p:cNvSpPr>
                  <a:spLocks noChangeArrowheads="1"/>
                </p:cNvSpPr>
                <p:nvPr/>
              </p:nvSpPr>
              <p:spPr bwMode="auto">
                <a:xfrm>
                  <a:off x="1518" y="1439"/>
                  <a:ext cx="301" cy="403"/>
                </a:xfrm>
                <a:prstGeom prst="rect">
                  <a:avLst/>
                </a:prstGeom>
                <a:noFill/>
                <a:ln w="25400">
                  <a:noFill/>
                  <a:miter lim="800000"/>
                  <a:headEnd/>
                  <a:tailEnd/>
                </a:ln>
                <a:effectLst/>
              </p:spPr>
              <p:txBody>
                <a:bodyPr anchor="ctr" anchorCtr="1"/>
                <a:lstStyle/>
                <a:p>
                  <a:pPr algn="r"/>
                  <a:r>
                    <a:rPr lang="en-US" sz="2000">
                      <a:solidFill>
                        <a:srgbClr val="000000"/>
                      </a:solidFill>
                    </a:rPr>
                    <a:t>30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57" name="Rectangle 59"/>
                <p:cNvSpPr>
                  <a:spLocks noChangeArrowheads="1"/>
                </p:cNvSpPr>
                <p:nvPr/>
              </p:nvSpPr>
              <p:spPr bwMode="auto">
                <a:xfrm>
                  <a:off x="1491" y="1439"/>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4" name="Group 60"/>
            <p:cNvGrpSpPr>
              <a:grpSpLocks/>
            </p:cNvGrpSpPr>
            <p:nvPr/>
          </p:nvGrpSpPr>
          <p:grpSpPr bwMode="auto">
            <a:xfrm>
              <a:off x="0" y="1842"/>
              <a:ext cx="623" cy="403"/>
              <a:chOff x="0" y="1842"/>
              <a:chExt cx="623" cy="403"/>
            </a:xfrm>
          </p:grpSpPr>
          <p:sp>
            <p:nvSpPr>
              <p:cNvPr id="150" name="Rectangle 61"/>
              <p:cNvSpPr>
                <a:spLocks noChangeArrowheads="1"/>
              </p:cNvSpPr>
              <p:nvPr/>
            </p:nvSpPr>
            <p:spPr bwMode="auto">
              <a:xfrm>
                <a:off x="0" y="1842"/>
                <a:ext cx="623" cy="403"/>
              </a:xfrm>
              <a:prstGeom prst="rect">
                <a:avLst/>
              </a:prstGeom>
              <a:noFill/>
              <a:ln w="25400">
                <a:noFill/>
                <a:miter lim="800000"/>
                <a:headEnd/>
                <a:tailEnd/>
              </a:ln>
              <a:effectLst/>
            </p:spPr>
            <p:txBody>
              <a:bodyPr anchor="ctr" anchorCtr="1"/>
              <a:lstStyle/>
              <a:p>
                <a:endParaRPr lang="en-US"/>
              </a:p>
            </p:txBody>
          </p:sp>
          <p:grpSp>
            <p:nvGrpSpPr>
              <p:cNvPr id="151" name="Group 62"/>
              <p:cNvGrpSpPr>
                <a:grpSpLocks/>
              </p:cNvGrpSpPr>
              <p:nvPr/>
            </p:nvGrpSpPr>
            <p:grpSpPr bwMode="auto">
              <a:xfrm>
                <a:off x="0" y="1842"/>
                <a:ext cx="623" cy="403"/>
                <a:chOff x="0" y="1842"/>
                <a:chExt cx="623" cy="403"/>
              </a:xfrm>
            </p:grpSpPr>
            <p:sp>
              <p:nvSpPr>
                <p:cNvPr id="152" name="Rectangle 63"/>
                <p:cNvSpPr>
                  <a:spLocks noChangeArrowheads="1"/>
                </p:cNvSpPr>
                <p:nvPr/>
              </p:nvSpPr>
              <p:spPr bwMode="auto">
                <a:xfrm>
                  <a:off x="27" y="1842"/>
                  <a:ext cx="569" cy="403"/>
                </a:xfrm>
                <a:prstGeom prst="rect">
                  <a:avLst/>
                </a:prstGeom>
                <a:noFill/>
                <a:ln w="25400">
                  <a:noFill/>
                  <a:miter lim="800000"/>
                  <a:headEnd/>
                  <a:tailEnd/>
                </a:ln>
                <a:effectLst/>
              </p:spPr>
              <p:txBody>
                <a:bodyPr anchor="ctr" anchorCtr="1"/>
                <a:lstStyle/>
                <a:p>
                  <a:pPr algn="r"/>
                  <a:r>
                    <a:rPr lang="en-US" sz="2000" b="1" dirty="0" smtClean="0">
                      <a:solidFill>
                        <a:srgbClr val="0033AA"/>
                      </a:solidFill>
                    </a:rPr>
                    <a:t>1=male</a:t>
                  </a:r>
                  <a:endParaRPr lang="en-US" sz="2000" dirty="0">
                    <a:latin typeface="Times New Roman" pitchFamily="18" charset="0"/>
                    <a:cs typeface="Times New Roman" pitchFamily="18" charset="0"/>
                  </a:endParaRPr>
                </a:p>
                <a:p>
                  <a:pPr algn="r" eaLnBrk="0" hangingPunct="0"/>
                  <a:endParaRPr lang="en-US" sz="2000" dirty="0">
                    <a:latin typeface="Times New Roman" pitchFamily="18" charset="0"/>
                    <a:cs typeface="Angsana New" pitchFamily="18" charset="-34"/>
                  </a:endParaRPr>
                </a:p>
              </p:txBody>
            </p:sp>
            <p:sp>
              <p:nvSpPr>
                <p:cNvPr id="153" name="Rectangle 64"/>
                <p:cNvSpPr>
                  <a:spLocks noChangeArrowheads="1"/>
                </p:cNvSpPr>
                <p:nvPr/>
              </p:nvSpPr>
              <p:spPr bwMode="auto">
                <a:xfrm>
                  <a:off x="0" y="1842"/>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5" name="Group 65"/>
            <p:cNvGrpSpPr>
              <a:grpSpLocks/>
            </p:cNvGrpSpPr>
            <p:nvPr/>
          </p:nvGrpSpPr>
          <p:grpSpPr bwMode="auto">
            <a:xfrm>
              <a:off x="623" y="1842"/>
              <a:ext cx="434" cy="403"/>
              <a:chOff x="623" y="1842"/>
              <a:chExt cx="434" cy="403"/>
            </a:xfrm>
          </p:grpSpPr>
          <p:sp>
            <p:nvSpPr>
              <p:cNvPr id="146" name="Rectangle 66"/>
              <p:cNvSpPr>
                <a:spLocks noChangeArrowheads="1"/>
              </p:cNvSpPr>
              <p:nvPr/>
            </p:nvSpPr>
            <p:spPr bwMode="auto">
              <a:xfrm>
                <a:off x="623" y="1842"/>
                <a:ext cx="434" cy="403"/>
              </a:xfrm>
              <a:prstGeom prst="rect">
                <a:avLst/>
              </a:prstGeom>
              <a:noFill/>
              <a:ln w="25400">
                <a:noFill/>
                <a:miter lim="800000"/>
                <a:headEnd/>
                <a:tailEnd/>
              </a:ln>
              <a:effectLst/>
            </p:spPr>
            <p:txBody>
              <a:bodyPr anchor="ctr" anchorCtr="1"/>
              <a:lstStyle/>
              <a:p>
                <a:endParaRPr lang="en-US"/>
              </a:p>
            </p:txBody>
          </p:sp>
          <p:grpSp>
            <p:nvGrpSpPr>
              <p:cNvPr id="147" name="Group 67"/>
              <p:cNvGrpSpPr>
                <a:grpSpLocks/>
              </p:cNvGrpSpPr>
              <p:nvPr/>
            </p:nvGrpSpPr>
            <p:grpSpPr bwMode="auto">
              <a:xfrm>
                <a:off x="623" y="1842"/>
                <a:ext cx="434" cy="403"/>
                <a:chOff x="623" y="1842"/>
                <a:chExt cx="434" cy="403"/>
              </a:xfrm>
            </p:grpSpPr>
            <p:sp>
              <p:nvSpPr>
                <p:cNvPr id="148" name="Rectangle 68"/>
                <p:cNvSpPr>
                  <a:spLocks noChangeArrowheads="1"/>
                </p:cNvSpPr>
                <p:nvPr/>
              </p:nvSpPr>
              <p:spPr bwMode="auto">
                <a:xfrm>
                  <a:off x="650" y="1842"/>
                  <a:ext cx="380" cy="403"/>
                </a:xfrm>
                <a:prstGeom prst="rect">
                  <a:avLst/>
                </a:prstGeom>
                <a:noFill/>
                <a:ln w="25400">
                  <a:noFill/>
                  <a:miter lim="800000"/>
                  <a:headEnd/>
                  <a:tailEnd/>
                </a:ln>
                <a:effectLst/>
              </p:spPr>
              <p:txBody>
                <a:bodyPr anchor="ctr" anchorCtr="1"/>
                <a:lstStyle/>
                <a:p>
                  <a:pPr algn="r"/>
                  <a:r>
                    <a:rPr lang="en-US" sz="2000">
                      <a:solidFill>
                        <a:srgbClr val="000000"/>
                      </a:solidFill>
                    </a:rPr>
                    <a:t>22</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49" name="Rectangle 69"/>
                <p:cNvSpPr>
                  <a:spLocks noChangeArrowheads="1"/>
                </p:cNvSpPr>
                <p:nvPr/>
              </p:nvSpPr>
              <p:spPr bwMode="auto">
                <a:xfrm>
                  <a:off x="623" y="1842"/>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6" name="Group 70"/>
            <p:cNvGrpSpPr>
              <a:grpSpLocks/>
            </p:cNvGrpSpPr>
            <p:nvPr/>
          </p:nvGrpSpPr>
          <p:grpSpPr bwMode="auto">
            <a:xfrm>
              <a:off x="1057" y="1842"/>
              <a:ext cx="434" cy="403"/>
              <a:chOff x="1057" y="1842"/>
              <a:chExt cx="434" cy="403"/>
            </a:xfrm>
          </p:grpSpPr>
          <p:sp>
            <p:nvSpPr>
              <p:cNvPr id="142" name="Rectangle 71"/>
              <p:cNvSpPr>
                <a:spLocks noChangeArrowheads="1"/>
              </p:cNvSpPr>
              <p:nvPr/>
            </p:nvSpPr>
            <p:spPr bwMode="auto">
              <a:xfrm>
                <a:off x="1057" y="1842"/>
                <a:ext cx="434" cy="403"/>
              </a:xfrm>
              <a:prstGeom prst="rect">
                <a:avLst/>
              </a:prstGeom>
              <a:noFill/>
              <a:ln w="25400">
                <a:noFill/>
                <a:miter lim="800000"/>
                <a:headEnd/>
                <a:tailEnd/>
              </a:ln>
              <a:effectLst/>
            </p:spPr>
            <p:txBody>
              <a:bodyPr anchor="ctr" anchorCtr="1"/>
              <a:lstStyle/>
              <a:p>
                <a:endParaRPr lang="en-US"/>
              </a:p>
            </p:txBody>
          </p:sp>
          <p:grpSp>
            <p:nvGrpSpPr>
              <p:cNvPr id="143" name="Group 72"/>
              <p:cNvGrpSpPr>
                <a:grpSpLocks/>
              </p:cNvGrpSpPr>
              <p:nvPr/>
            </p:nvGrpSpPr>
            <p:grpSpPr bwMode="auto">
              <a:xfrm>
                <a:off x="1057" y="1842"/>
                <a:ext cx="434" cy="403"/>
                <a:chOff x="1057" y="1842"/>
                <a:chExt cx="434" cy="403"/>
              </a:xfrm>
            </p:grpSpPr>
            <p:sp>
              <p:nvSpPr>
                <p:cNvPr id="144" name="Rectangle 73"/>
                <p:cNvSpPr>
                  <a:spLocks noChangeArrowheads="1"/>
                </p:cNvSpPr>
                <p:nvPr/>
              </p:nvSpPr>
              <p:spPr bwMode="auto">
                <a:xfrm>
                  <a:off x="1084" y="1842"/>
                  <a:ext cx="380" cy="403"/>
                </a:xfrm>
                <a:prstGeom prst="rect">
                  <a:avLst/>
                </a:prstGeom>
                <a:noFill/>
                <a:ln w="25400">
                  <a:noFill/>
                  <a:miter lim="800000"/>
                  <a:headEnd/>
                  <a:tailEnd/>
                </a:ln>
                <a:effectLst/>
              </p:spPr>
              <p:txBody>
                <a:bodyPr anchor="ctr" anchorCtr="1"/>
                <a:lstStyle/>
                <a:p>
                  <a:pPr algn="r"/>
                  <a:r>
                    <a:rPr lang="en-US" sz="2000">
                      <a:solidFill>
                        <a:srgbClr val="000000"/>
                      </a:solidFill>
                    </a:rPr>
                    <a:t>8</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45" name="Rectangle 74"/>
                <p:cNvSpPr>
                  <a:spLocks noChangeArrowheads="1"/>
                </p:cNvSpPr>
                <p:nvPr/>
              </p:nvSpPr>
              <p:spPr bwMode="auto">
                <a:xfrm>
                  <a:off x="1057" y="1842"/>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7" name="Group 75"/>
            <p:cNvGrpSpPr>
              <a:grpSpLocks/>
            </p:cNvGrpSpPr>
            <p:nvPr/>
          </p:nvGrpSpPr>
          <p:grpSpPr bwMode="auto">
            <a:xfrm>
              <a:off x="1491" y="1842"/>
              <a:ext cx="355" cy="403"/>
              <a:chOff x="1491" y="1842"/>
              <a:chExt cx="355" cy="403"/>
            </a:xfrm>
          </p:grpSpPr>
          <p:sp>
            <p:nvSpPr>
              <p:cNvPr id="138" name="Rectangle 76"/>
              <p:cNvSpPr>
                <a:spLocks noChangeArrowheads="1"/>
              </p:cNvSpPr>
              <p:nvPr/>
            </p:nvSpPr>
            <p:spPr bwMode="auto">
              <a:xfrm>
                <a:off x="1491" y="1842"/>
                <a:ext cx="355" cy="403"/>
              </a:xfrm>
              <a:prstGeom prst="rect">
                <a:avLst/>
              </a:prstGeom>
              <a:noFill/>
              <a:ln w="25400">
                <a:noFill/>
                <a:miter lim="800000"/>
                <a:headEnd/>
                <a:tailEnd/>
              </a:ln>
              <a:effectLst/>
            </p:spPr>
            <p:txBody>
              <a:bodyPr anchor="ctr" anchorCtr="1"/>
              <a:lstStyle/>
              <a:p>
                <a:endParaRPr lang="en-US"/>
              </a:p>
            </p:txBody>
          </p:sp>
          <p:grpSp>
            <p:nvGrpSpPr>
              <p:cNvPr id="139" name="Group 77"/>
              <p:cNvGrpSpPr>
                <a:grpSpLocks/>
              </p:cNvGrpSpPr>
              <p:nvPr/>
            </p:nvGrpSpPr>
            <p:grpSpPr bwMode="auto">
              <a:xfrm>
                <a:off x="1491" y="1842"/>
                <a:ext cx="355" cy="403"/>
                <a:chOff x="1491" y="1842"/>
                <a:chExt cx="355" cy="403"/>
              </a:xfrm>
            </p:grpSpPr>
            <p:sp>
              <p:nvSpPr>
                <p:cNvPr id="140" name="Rectangle 78"/>
                <p:cNvSpPr>
                  <a:spLocks noChangeArrowheads="1"/>
                </p:cNvSpPr>
                <p:nvPr/>
              </p:nvSpPr>
              <p:spPr bwMode="auto">
                <a:xfrm>
                  <a:off x="1518" y="1842"/>
                  <a:ext cx="301" cy="403"/>
                </a:xfrm>
                <a:prstGeom prst="rect">
                  <a:avLst/>
                </a:prstGeom>
                <a:noFill/>
                <a:ln w="25400">
                  <a:noFill/>
                  <a:miter lim="800000"/>
                  <a:headEnd/>
                  <a:tailEnd/>
                </a:ln>
                <a:effectLst/>
              </p:spPr>
              <p:txBody>
                <a:bodyPr anchor="ctr" anchorCtr="1"/>
                <a:lstStyle/>
                <a:p>
                  <a:pPr algn="r"/>
                  <a:r>
                    <a:rPr lang="en-US" sz="2000">
                      <a:solidFill>
                        <a:srgbClr val="000000"/>
                      </a:solidFill>
                    </a:rPr>
                    <a:t>30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41" name="Rectangle 79"/>
                <p:cNvSpPr>
                  <a:spLocks noChangeArrowheads="1"/>
                </p:cNvSpPr>
                <p:nvPr/>
              </p:nvSpPr>
              <p:spPr bwMode="auto">
                <a:xfrm>
                  <a:off x="1491" y="1842"/>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8" name="Group 80"/>
            <p:cNvGrpSpPr>
              <a:grpSpLocks/>
            </p:cNvGrpSpPr>
            <p:nvPr/>
          </p:nvGrpSpPr>
          <p:grpSpPr bwMode="auto">
            <a:xfrm>
              <a:off x="0" y="2245"/>
              <a:ext cx="623" cy="403"/>
              <a:chOff x="0" y="2245"/>
              <a:chExt cx="623" cy="403"/>
            </a:xfrm>
          </p:grpSpPr>
          <p:sp>
            <p:nvSpPr>
              <p:cNvPr id="134" name="Rectangle 81"/>
              <p:cNvSpPr>
                <a:spLocks noChangeArrowheads="1"/>
              </p:cNvSpPr>
              <p:nvPr/>
            </p:nvSpPr>
            <p:spPr bwMode="auto">
              <a:xfrm>
                <a:off x="0" y="2245"/>
                <a:ext cx="623" cy="403"/>
              </a:xfrm>
              <a:prstGeom prst="rect">
                <a:avLst/>
              </a:prstGeom>
              <a:noFill/>
              <a:ln w="25400">
                <a:noFill/>
                <a:miter lim="800000"/>
                <a:headEnd/>
                <a:tailEnd/>
              </a:ln>
              <a:effectLst/>
            </p:spPr>
            <p:txBody>
              <a:bodyPr anchor="ctr" anchorCtr="1"/>
              <a:lstStyle/>
              <a:p>
                <a:endParaRPr lang="en-US"/>
              </a:p>
            </p:txBody>
          </p:sp>
          <p:grpSp>
            <p:nvGrpSpPr>
              <p:cNvPr id="135" name="Group 82"/>
              <p:cNvGrpSpPr>
                <a:grpSpLocks/>
              </p:cNvGrpSpPr>
              <p:nvPr/>
            </p:nvGrpSpPr>
            <p:grpSpPr bwMode="auto">
              <a:xfrm>
                <a:off x="0" y="2245"/>
                <a:ext cx="623" cy="403"/>
                <a:chOff x="0" y="2245"/>
                <a:chExt cx="623" cy="403"/>
              </a:xfrm>
            </p:grpSpPr>
            <p:sp>
              <p:nvSpPr>
                <p:cNvPr id="136" name="Rectangle 83"/>
                <p:cNvSpPr>
                  <a:spLocks noChangeArrowheads="1"/>
                </p:cNvSpPr>
                <p:nvPr/>
              </p:nvSpPr>
              <p:spPr bwMode="auto">
                <a:xfrm>
                  <a:off x="27" y="2245"/>
                  <a:ext cx="569" cy="403"/>
                </a:xfrm>
                <a:prstGeom prst="rect">
                  <a:avLst/>
                </a:prstGeom>
                <a:noFill/>
                <a:ln w="25400">
                  <a:noFill/>
                  <a:miter lim="800000"/>
                  <a:headEnd/>
                  <a:tailEnd/>
                </a:ln>
                <a:effectLst/>
              </p:spPr>
              <p:txBody>
                <a:bodyPr anchor="ctr" anchorCtr="1"/>
                <a:lstStyle/>
                <a:p>
                  <a:r>
                    <a:rPr lang="en-US" sz="2000" b="1">
                      <a:solidFill>
                        <a:srgbClr val="0033AA"/>
                      </a:solidFill>
                    </a:rPr>
                    <a:t>Total</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137" name="Rectangle 84"/>
                <p:cNvSpPr>
                  <a:spLocks noChangeArrowheads="1"/>
                </p:cNvSpPr>
                <p:nvPr/>
              </p:nvSpPr>
              <p:spPr bwMode="auto">
                <a:xfrm>
                  <a:off x="0" y="2245"/>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9" name="Group 85"/>
            <p:cNvGrpSpPr>
              <a:grpSpLocks/>
            </p:cNvGrpSpPr>
            <p:nvPr/>
          </p:nvGrpSpPr>
          <p:grpSpPr bwMode="auto">
            <a:xfrm>
              <a:off x="623" y="2245"/>
              <a:ext cx="434" cy="403"/>
              <a:chOff x="623" y="2245"/>
              <a:chExt cx="434" cy="403"/>
            </a:xfrm>
          </p:grpSpPr>
          <p:sp>
            <p:nvSpPr>
              <p:cNvPr id="130" name="Rectangle 86"/>
              <p:cNvSpPr>
                <a:spLocks noChangeArrowheads="1"/>
              </p:cNvSpPr>
              <p:nvPr/>
            </p:nvSpPr>
            <p:spPr bwMode="auto">
              <a:xfrm>
                <a:off x="623" y="2245"/>
                <a:ext cx="434" cy="403"/>
              </a:xfrm>
              <a:prstGeom prst="rect">
                <a:avLst/>
              </a:prstGeom>
              <a:noFill/>
              <a:ln w="25400">
                <a:noFill/>
                <a:miter lim="800000"/>
                <a:headEnd/>
                <a:tailEnd/>
              </a:ln>
              <a:effectLst/>
            </p:spPr>
            <p:txBody>
              <a:bodyPr anchor="ctr" anchorCtr="1"/>
              <a:lstStyle/>
              <a:p>
                <a:endParaRPr lang="en-US"/>
              </a:p>
            </p:txBody>
          </p:sp>
          <p:grpSp>
            <p:nvGrpSpPr>
              <p:cNvPr id="131" name="Group 87"/>
              <p:cNvGrpSpPr>
                <a:grpSpLocks/>
              </p:cNvGrpSpPr>
              <p:nvPr/>
            </p:nvGrpSpPr>
            <p:grpSpPr bwMode="auto">
              <a:xfrm>
                <a:off x="623" y="2245"/>
                <a:ext cx="434" cy="403"/>
                <a:chOff x="623" y="2245"/>
                <a:chExt cx="434" cy="403"/>
              </a:xfrm>
            </p:grpSpPr>
            <p:sp>
              <p:nvSpPr>
                <p:cNvPr id="132" name="Rectangle 88"/>
                <p:cNvSpPr>
                  <a:spLocks noChangeArrowheads="1"/>
                </p:cNvSpPr>
                <p:nvPr/>
              </p:nvSpPr>
              <p:spPr bwMode="auto">
                <a:xfrm>
                  <a:off x="650" y="2245"/>
                  <a:ext cx="380" cy="403"/>
                </a:xfrm>
                <a:prstGeom prst="rect">
                  <a:avLst/>
                </a:prstGeom>
                <a:noFill/>
                <a:ln w="25400">
                  <a:noFill/>
                  <a:miter lim="800000"/>
                  <a:headEnd/>
                  <a:tailEnd/>
                </a:ln>
                <a:effectLst/>
              </p:spPr>
              <p:txBody>
                <a:bodyPr anchor="ctr" anchorCtr="1"/>
                <a:lstStyle/>
                <a:p>
                  <a:pPr algn="r"/>
                  <a:r>
                    <a:rPr lang="en-US" sz="2000">
                      <a:solidFill>
                        <a:srgbClr val="000000"/>
                      </a:solidFill>
                    </a:rPr>
                    <a:t>47</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33" name="Rectangle 89"/>
                <p:cNvSpPr>
                  <a:spLocks noChangeArrowheads="1"/>
                </p:cNvSpPr>
                <p:nvPr/>
              </p:nvSpPr>
              <p:spPr bwMode="auto">
                <a:xfrm>
                  <a:off x="623" y="2245"/>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20" name="Group 90"/>
            <p:cNvGrpSpPr>
              <a:grpSpLocks/>
            </p:cNvGrpSpPr>
            <p:nvPr/>
          </p:nvGrpSpPr>
          <p:grpSpPr bwMode="auto">
            <a:xfrm>
              <a:off x="1057" y="2245"/>
              <a:ext cx="434" cy="403"/>
              <a:chOff x="1057" y="2245"/>
              <a:chExt cx="434" cy="403"/>
            </a:xfrm>
          </p:grpSpPr>
          <p:sp>
            <p:nvSpPr>
              <p:cNvPr id="126" name="Rectangle 91"/>
              <p:cNvSpPr>
                <a:spLocks noChangeArrowheads="1"/>
              </p:cNvSpPr>
              <p:nvPr/>
            </p:nvSpPr>
            <p:spPr bwMode="auto">
              <a:xfrm>
                <a:off x="1057" y="2245"/>
                <a:ext cx="434" cy="403"/>
              </a:xfrm>
              <a:prstGeom prst="rect">
                <a:avLst/>
              </a:prstGeom>
              <a:noFill/>
              <a:ln w="25400">
                <a:noFill/>
                <a:miter lim="800000"/>
                <a:headEnd/>
                <a:tailEnd/>
              </a:ln>
              <a:effectLst/>
            </p:spPr>
            <p:txBody>
              <a:bodyPr anchor="ctr" anchorCtr="1"/>
              <a:lstStyle/>
              <a:p>
                <a:endParaRPr lang="en-US"/>
              </a:p>
            </p:txBody>
          </p:sp>
          <p:grpSp>
            <p:nvGrpSpPr>
              <p:cNvPr id="127" name="Group 92"/>
              <p:cNvGrpSpPr>
                <a:grpSpLocks/>
              </p:cNvGrpSpPr>
              <p:nvPr/>
            </p:nvGrpSpPr>
            <p:grpSpPr bwMode="auto">
              <a:xfrm>
                <a:off x="1057" y="2245"/>
                <a:ext cx="434" cy="403"/>
                <a:chOff x="1057" y="2245"/>
                <a:chExt cx="434" cy="403"/>
              </a:xfrm>
            </p:grpSpPr>
            <p:sp>
              <p:nvSpPr>
                <p:cNvPr id="128" name="Rectangle 93"/>
                <p:cNvSpPr>
                  <a:spLocks noChangeArrowheads="1"/>
                </p:cNvSpPr>
                <p:nvPr/>
              </p:nvSpPr>
              <p:spPr bwMode="auto">
                <a:xfrm>
                  <a:off x="1084" y="2245"/>
                  <a:ext cx="380" cy="403"/>
                </a:xfrm>
                <a:prstGeom prst="rect">
                  <a:avLst/>
                </a:prstGeom>
                <a:noFill/>
                <a:ln w="25400">
                  <a:noFill/>
                  <a:miter lim="800000"/>
                  <a:headEnd/>
                  <a:tailEnd/>
                </a:ln>
                <a:effectLst/>
              </p:spPr>
              <p:txBody>
                <a:bodyPr anchor="ctr" anchorCtr="1"/>
                <a:lstStyle/>
                <a:p>
                  <a:pPr algn="r"/>
                  <a:r>
                    <a:rPr lang="en-US" sz="2000">
                      <a:solidFill>
                        <a:srgbClr val="000000"/>
                      </a:solidFill>
                    </a:rPr>
                    <a:t>13</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29" name="Rectangle 94"/>
                <p:cNvSpPr>
                  <a:spLocks noChangeArrowheads="1"/>
                </p:cNvSpPr>
                <p:nvPr/>
              </p:nvSpPr>
              <p:spPr bwMode="auto">
                <a:xfrm>
                  <a:off x="1057" y="2245"/>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21" name="Group 95"/>
            <p:cNvGrpSpPr>
              <a:grpSpLocks/>
            </p:cNvGrpSpPr>
            <p:nvPr/>
          </p:nvGrpSpPr>
          <p:grpSpPr bwMode="auto">
            <a:xfrm>
              <a:off x="1491" y="2245"/>
              <a:ext cx="355" cy="403"/>
              <a:chOff x="1491" y="2245"/>
              <a:chExt cx="355" cy="403"/>
            </a:xfrm>
          </p:grpSpPr>
          <p:sp>
            <p:nvSpPr>
              <p:cNvPr id="122" name="Rectangle 96"/>
              <p:cNvSpPr>
                <a:spLocks noChangeArrowheads="1"/>
              </p:cNvSpPr>
              <p:nvPr/>
            </p:nvSpPr>
            <p:spPr bwMode="auto">
              <a:xfrm>
                <a:off x="1491" y="2245"/>
                <a:ext cx="355" cy="403"/>
              </a:xfrm>
              <a:prstGeom prst="rect">
                <a:avLst/>
              </a:prstGeom>
              <a:noFill/>
              <a:ln w="25400">
                <a:noFill/>
                <a:miter lim="800000"/>
                <a:headEnd/>
                <a:tailEnd/>
              </a:ln>
              <a:effectLst/>
            </p:spPr>
            <p:txBody>
              <a:bodyPr anchor="ctr" anchorCtr="1"/>
              <a:lstStyle/>
              <a:p>
                <a:endParaRPr lang="en-US"/>
              </a:p>
            </p:txBody>
          </p:sp>
          <p:grpSp>
            <p:nvGrpSpPr>
              <p:cNvPr id="123" name="Group 97"/>
              <p:cNvGrpSpPr>
                <a:grpSpLocks/>
              </p:cNvGrpSpPr>
              <p:nvPr/>
            </p:nvGrpSpPr>
            <p:grpSpPr bwMode="auto">
              <a:xfrm>
                <a:off x="1491" y="2245"/>
                <a:ext cx="355" cy="403"/>
                <a:chOff x="1491" y="2245"/>
                <a:chExt cx="355" cy="403"/>
              </a:xfrm>
            </p:grpSpPr>
            <p:sp>
              <p:nvSpPr>
                <p:cNvPr id="124" name="Rectangle 98"/>
                <p:cNvSpPr>
                  <a:spLocks noChangeArrowheads="1"/>
                </p:cNvSpPr>
                <p:nvPr/>
              </p:nvSpPr>
              <p:spPr bwMode="auto">
                <a:xfrm>
                  <a:off x="1518" y="2245"/>
                  <a:ext cx="301" cy="403"/>
                </a:xfrm>
                <a:prstGeom prst="rect">
                  <a:avLst/>
                </a:prstGeom>
                <a:noFill/>
                <a:ln w="25400">
                  <a:noFill/>
                  <a:miter lim="800000"/>
                  <a:headEnd/>
                  <a:tailEnd/>
                </a:ln>
                <a:effectLst/>
              </p:spPr>
              <p:txBody>
                <a:bodyPr anchor="ctr" anchorCtr="1"/>
                <a:lstStyle/>
                <a:p>
                  <a:pPr algn="r"/>
                  <a:r>
                    <a:rPr lang="en-US" sz="2000">
                      <a:solidFill>
                        <a:srgbClr val="000000"/>
                      </a:solidFill>
                    </a:rPr>
                    <a:t>60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25" name="Rectangle 99"/>
                <p:cNvSpPr>
                  <a:spLocks noChangeArrowheads="1"/>
                </p:cNvSpPr>
                <p:nvPr/>
              </p:nvSpPr>
              <p:spPr bwMode="auto">
                <a:xfrm>
                  <a:off x="1491" y="2245"/>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152400"/>
            <a:ext cx="8229600" cy="685800"/>
          </a:xfrm>
        </p:spPr>
        <p:txBody>
          <a:bodyPr>
            <a:normAutofit/>
          </a:bodyPr>
          <a:lstStyle/>
          <a:p>
            <a:r>
              <a:rPr lang="en-US" sz="4000" dirty="0"/>
              <a:t>Logistic Regression Model: Intercept</a:t>
            </a:r>
            <a:endParaRPr lang="th-TH" sz="4000" dirty="0"/>
          </a:p>
        </p:txBody>
      </p:sp>
      <p:graphicFrame>
        <p:nvGraphicFramePr>
          <p:cNvPr id="66563" name="Object 3"/>
          <p:cNvGraphicFramePr>
            <a:graphicFrameLocks noChangeAspect="1"/>
          </p:cNvGraphicFramePr>
          <p:nvPr/>
        </p:nvGraphicFramePr>
        <p:xfrm>
          <a:off x="76200" y="914400"/>
          <a:ext cx="3200400" cy="1771650"/>
        </p:xfrm>
        <a:graphic>
          <a:graphicData uri="http://schemas.openxmlformats.org/presentationml/2006/ole">
            <p:oleObj spid="_x0000_s259113" name="Equation" r:id="rId3" imgW="1879600" imgH="1041400" progId="">
              <p:embed/>
            </p:oleObj>
          </a:graphicData>
        </a:graphic>
      </p:graphicFrame>
      <p:graphicFrame>
        <p:nvGraphicFramePr>
          <p:cNvPr id="66660" name="Object 100"/>
          <p:cNvGraphicFramePr>
            <a:graphicFrameLocks noChangeAspect="1"/>
          </p:cNvGraphicFramePr>
          <p:nvPr/>
        </p:nvGraphicFramePr>
        <p:xfrm>
          <a:off x="2965450" y="1163638"/>
          <a:ext cx="4718050" cy="893762"/>
        </p:xfrm>
        <a:graphic>
          <a:graphicData uri="http://schemas.openxmlformats.org/presentationml/2006/ole">
            <p:oleObj spid="_x0000_s259114" name="Equation" r:id="rId4" imgW="2476500" imgH="469900" progId="">
              <p:embed/>
            </p:oleObj>
          </a:graphicData>
        </a:graphic>
      </p:graphicFrame>
      <p:graphicFrame>
        <p:nvGraphicFramePr>
          <p:cNvPr id="66662" name="Object 102"/>
          <p:cNvGraphicFramePr>
            <a:graphicFrameLocks noGrp="1" noChangeAspect="1"/>
          </p:cNvGraphicFramePr>
          <p:nvPr>
            <p:ph idx="1"/>
          </p:nvPr>
        </p:nvGraphicFramePr>
        <p:xfrm>
          <a:off x="4343400" y="2084388"/>
          <a:ext cx="4267200" cy="735012"/>
        </p:xfrm>
        <a:graphic>
          <a:graphicData uri="http://schemas.openxmlformats.org/presentationml/2006/ole">
            <p:oleObj spid="_x0000_s259115" name="Equation" r:id="rId5" imgW="1473200" imgH="254000" progId="">
              <p:embed/>
            </p:oleObj>
          </a:graphicData>
        </a:graphic>
      </p:graphicFrame>
      <p:sp>
        <p:nvSpPr>
          <p:cNvPr id="66664" name="AutoShape 104"/>
          <p:cNvSpPr>
            <a:spLocks/>
          </p:cNvSpPr>
          <p:nvPr/>
        </p:nvSpPr>
        <p:spPr bwMode="auto">
          <a:xfrm>
            <a:off x="5486400" y="4497388"/>
            <a:ext cx="2819400" cy="1219200"/>
          </a:xfrm>
          <a:prstGeom prst="borderCallout3">
            <a:avLst>
              <a:gd name="adj1" fmla="val 9375"/>
              <a:gd name="adj2" fmla="val 102704"/>
              <a:gd name="adj3" fmla="val 9375"/>
              <a:gd name="adj4" fmla="val 124718"/>
              <a:gd name="adj5" fmla="val -92449"/>
              <a:gd name="adj6" fmla="val 124718"/>
              <a:gd name="adj7" fmla="val -194532"/>
              <a:gd name="adj8" fmla="val -136880"/>
            </a:avLst>
          </a:prstGeom>
          <a:solidFill>
            <a:schemeClr val="accent1"/>
          </a:solidFill>
          <a:ln w="9525">
            <a:solidFill>
              <a:schemeClr val="tx1"/>
            </a:solidFill>
            <a:miter lim="800000"/>
            <a:headEnd/>
            <a:tailEnd/>
          </a:ln>
          <a:effectLst/>
        </p:spPr>
        <p:txBody>
          <a:bodyPr/>
          <a:lstStyle/>
          <a:p>
            <a:pPr algn="ctr"/>
            <a:r>
              <a:rPr lang="en-US"/>
              <a:t>This is known as the Log Odds of when treatment=0 equals intercept for a 2X2 table</a:t>
            </a:r>
            <a:endParaRPr lang="th-TH"/>
          </a:p>
          <a:p>
            <a:pPr algn="ctr"/>
            <a:endParaRPr lang="en-US"/>
          </a:p>
        </p:txBody>
      </p:sp>
      <p:grpSp>
        <p:nvGrpSpPr>
          <p:cNvPr id="103" name="Group 4"/>
          <p:cNvGrpSpPr>
            <a:grpSpLocks/>
          </p:cNvGrpSpPr>
          <p:nvPr/>
        </p:nvGrpSpPr>
        <p:grpSpPr bwMode="auto">
          <a:xfrm>
            <a:off x="304800" y="2895600"/>
            <a:ext cx="4953000" cy="3810000"/>
            <a:chOff x="0" y="0"/>
            <a:chExt cx="1846" cy="2648"/>
          </a:xfrm>
        </p:grpSpPr>
        <p:grpSp>
          <p:nvGrpSpPr>
            <p:cNvPr id="104" name="Group 5"/>
            <p:cNvGrpSpPr>
              <a:grpSpLocks/>
            </p:cNvGrpSpPr>
            <p:nvPr/>
          </p:nvGrpSpPr>
          <p:grpSpPr bwMode="auto">
            <a:xfrm>
              <a:off x="0" y="0"/>
              <a:ext cx="1846" cy="403"/>
              <a:chOff x="0" y="0"/>
              <a:chExt cx="1846" cy="403"/>
            </a:xfrm>
          </p:grpSpPr>
          <p:sp>
            <p:nvSpPr>
              <p:cNvPr id="195" name="Rectangle 6"/>
              <p:cNvSpPr>
                <a:spLocks noChangeArrowheads="1"/>
              </p:cNvSpPr>
              <p:nvPr/>
            </p:nvSpPr>
            <p:spPr bwMode="auto">
              <a:xfrm>
                <a:off x="0" y="0"/>
                <a:ext cx="1846" cy="403"/>
              </a:xfrm>
              <a:prstGeom prst="rect">
                <a:avLst/>
              </a:prstGeom>
              <a:noFill/>
              <a:ln w="25400">
                <a:noFill/>
                <a:miter lim="800000"/>
                <a:headEnd/>
                <a:tailEnd/>
              </a:ln>
              <a:effectLst/>
            </p:spPr>
            <p:txBody>
              <a:bodyPr anchor="ctr" anchorCtr="1"/>
              <a:lstStyle/>
              <a:p>
                <a:endParaRPr lang="en-US"/>
              </a:p>
            </p:txBody>
          </p:sp>
          <p:grpSp>
            <p:nvGrpSpPr>
              <p:cNvPr id="196" name="Group 7"/>
              <p:cNvGrpSpPr>
                <a:grpSpLocks/>
              </p:cNvGrpSpPr>
              <p:nvPr/>
            </p:nvGrpSpPr>
            <p:grpSpPr bwMode="auto">
              <a:xfrm>
                <a:off x="0" y="0"/>
                <a:ext cx="1846" cy="403"/>
                <a:chOff x="0" y="0"/>
                <a:chExt cx="1846" cy="403"/>
              </a:xfrm>
            </p:grpSpPr>
            <p:sp>
              <p:nvSpPr>
                <p:cNvPr id="197" name="Rectangle 8"/>
                <p:cNvSpPr>
                  <a:spLocks noChangeArrowheads="1"/>
                </p:cNvSpPr>
                <p:nvPr/>
              </p:nvSpPr>
              <p:spPr bwMode="auto">
                <a:xfrm>
                  <a:off x="27" y="0"/>
                  <a:ext cx="1792" cy="403"/>
                </a:xfrm>
                <a:prstGeom prst="rect">
                  <a:avLst/>
                </a:prstGeom>
                <a:noFill/>
                <a:ln w="25400">
                  <a:noFill/>
                  <a:miter lim="800000"/>
                  <a:headEnd/>
                  <a:tailEnd/>
                </a:ln>
                <a:effectLst/>
              </p:spPr>
              <p:txBody>
                <a:bodyPr anchor="ctr" anchorCtr="1"/>
                <a:lstStyle/>
                <a:p>
                  <a:pPr algn="ctr"/>
                  <a:r>
                    <a:rPr lang="en-US" sz="2000" b="1" dirty="0">
                      <a:solidFill>
                        <a:srgbClr val="0033AA"/>
                      </a:solidFill>
                    </a:rPr>
                    <a:t>Table of </a:t>
                  </a:r>
                  <a:r>
                    <a:rPr lang="en-US" sz="2000" b="1" dirty="0" smtClean="0">
                      <a:solidFill>
                        <a:srgbClr val="0033AA"/>
                      </a:solidFill>
                    </a:rPr>
                    <a:t>gender by Churn</a:t>
                  </a:r>
                  <a:endParaRPr lang="en-US" sz="2000" dirty="0">
                    <a:latin typeface="Times New Roman" pitchFamily="18" charset="0"/>
                    <a:cs typeface="Angsana New" pitchFamily="18" charset="-34"/>
                  </a:endParaRPr>
                </a:p>
              </p:txBody>
            </p:sp>
            <p:sp>
              <p:nvSpPr>
                <p:cNvPr id="198" name="Rectangle 9"/>
                <p:cNvSpPr>
                  <a:spLocks noChangeArrowheads="1"/>
                </p:cNvSpPr>
                <p:nvPr/>
              </p:nvSpPr>
              <p:spPr bwMode="auto">
                <a:xfrm>
                  <a:off x="0" y="0"/>
                  <a:ext cx="1846"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5" name="Group 10"/>
            <p:cNvGrpSpPr>
              <a:grpSpLocks/>
            </p:cNvGrpSpPr>
            <p:nvPr/>
          </p:nvGrpSpPr>
          <p:grpSpPr bwMode="auto">
            <a:xfrm>
              <a:off x="0" y="403"/>
              <a:ext cx="653" cy="518"/>
              <a:chOff x="0" y="403"/>
              <a:chExt cx="653" cy="518"/>
            </a:xfrm>
          </p:grpSpPr>
          <p:sp>
            <p:nvSpPr>
              <p:cNvPr id="191" name="Rectangle 11"/>
              <p:cNvSpPr>
                <a:spLocks noChangeArrowheads="1"/>
              </p:cNvSpPr>
              <p:nvPr/>
            </p:nvSpPr>
            <p:spPr bwMode="auto">
              <a:xfrm>
                <a:off x="0" y="403"/>
                <a:ext cx="623" cy="518"/>
              </a:xfrm>
              <a:prstGeom prst="rect">
                <a:avLst/>
              </a:prstGeom>
              <a:noFill/>
              <a:ln w="25400">
                <a:noFill/>
                <a:miter lim="800000"/>
                <a:headEnd/>
                <a:tailEnd/>
              </a:ln>
              <a:effectLst/>
            </p:spPr>
            <p:txBody>
              <a:bodyPr anchor="ctr" anchorCtr="1"/>
              <a:lstStyle/>
              <a:p>
                <a:endParaRPr lang="en-US"/>
              </a:p>
            </p:txBody>
          </p:sp>
          <p:grpSp>
            <p:nvGrpSpPr>
              <p:cNvPr id="192" name="Group 12"/>
              <p:cNvGrpSpPr>
                <a:grpSpLocks/>
              </p:cNvGrpSpPr>
              <p:nvPr/>
            </p:nvGrpSpPr>
            <p:grpSpPr bwMode="auto">
              <a:xfrm>
                <a:off x="0" y="403"/>
                <a:ext cx="653" cy="518"/>
                <a:chOff x="0" y="403"/>
                <a:chExt cx="653" cy="518"/>
              </a:xfrm>
            </p:grpSpPr>
            <p:sp>
              <p:nvSpPr>
                <p:cNvPr id="193" name="Rectangle 13"/>
                <p:cNvSpPr>
                  <a:spLocks noChangeArrowheads="1"/>
                </p:cNvSpPr>
                <p:nvPr/>
              </p:nvSpPr>
              <p:spPr bwMode="auto">
                <a:xfrm>
                  <a:off x="0" y="403"/>
                  <a:ext cx="653" cy="518"/>
                </a:xfrm>
                <a:prstGeom prst="rect">
                  <a:avLst/>
                </a:prstGeom>
                <a:noFill/>
                <a:ln w="25400">
                  <a:noFill/>
                  <a:miter lim="800000"/>
                  <a:headEnd/>
                  <a:tailEnd/>
                </a:ln>
                <a:effectLst/>
              </p:spPr>
              <p:txBody>
                <a:bodyPr anchor="ctr" anchorCtr="1"/>
                <a:lstStyle/>
                <a:p>
                  <a:pPr algn="ctr"/>
                  <a:r>
                    <a:rPr lang="en-US" sz="2000" b="1" dirty="0" smtClean="0">
                      <a:solidFill>
                        <a:srgbClr val="0033AA"/>
                      </a:solidFill>
                    </a:rPr>
                    <a:t>Gender</a:t>
                  </a:r>
                  <a:r>
                    <a:rPr lang="en-US" sz="2000" b="1" dirty="0">
                      <a:solidFill>
                        <a:srgbClr val="0033AA"/>
                      </a:solidFill>
                    </a:rPr>
                    <a:t> </a:t>
                  </a:r>
                  <a:r>
                    <a:rPr lang="en-US" sz="2000" b="1" dirty="0" smtClean="0">
                      <a:solidFill>
                        <a:srgbClr val="0033AA"/>
                      </a:solidFill>
                    </a:rPr>
                    <a:t>(X</a:t>
                  </a:r>
                  <a:r>
                    <a:rPr lang="en-US" sz="2000" b="1" dirty="0">
                      <a:solidFill>
                        <a:srgbClr val="0033AA"/>
                      </a:solidFill>
                    </a:rPr>
                    <a:t>)</a:t>
                  </a:r>
                  <a:endParaRPr lang="en-US" sz="2000" dirty="0">
                    <a:latin typeface="Times New Roman" pitchFamily="18" charset="0"/>
                    <a:cs typeface="Times New Roman" pitchFamily="18" charset="0"/>
                  </a:endParaRPr>
                </a:p>
                <a:p>
                  <a:pPr algn="ctr" eaLnBrk="0" hangingPunct="0"/>
                  <a:endParaRPr lang="en-US" sz="2000" dirty="0">
                    <a:latin typeface="Times New Roman" pitchFamily="18" charset="0"/>
                    <a:cs typeface="Angsana New" pitchFamily="18" charset="-34"/>
                  </a:endParaRPr>
                </a:p>
              </p:txBody>
            </p:sp>
            <p:sp>
              <p:nvSpPr>
                <p:cNvPr id="194" name="Rectangle 14"/>
                <p:cNvSpPr>
                  <a:spLocks noChangeArrowheads="1"/>
                </p:cNvSpPr>
                <p:nvPr/>
              </p:nvSpPr>
              <p:spPr bwMode="auto">
                <a:xfrm>
                  <a:off x="0" y="403"/>
                  <a:ext cx="623"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6" name="Group 15"/>
            <p:cNvGrpSpPr>
              <a:grpSpLocks/>
            </p:cNvGrpSpPr>
            <p:nvPr/>
          </p:nvGrpSpPr>
          <p:grpSpPr bwMode="auto">
            <a:xfrm>
              <a:off x="623" y="403"/>
              <a:ext cx="868" cy="518"/>
              <a:chOff x="623" y="403"/>
              <a:chExt cx="868" cy="518"/>
            </a:xfrm>
          </p:grpSpPr>
          <p:sp>
            <p:nvSpPr>
              <p:cNvPr id="187" name="Rectangle 16"/>
              <p:cNvSpPr>
                <a:spLocks noChangeArrowheads="1"/>
              </p:cNvSpPr>
              <p:nvPr/>
            </p:nvSpPr>
            <p:spPr bwMode="auto">
              <a:xfrm>
                <a:off x="623" y="403"/>
                <a:ext cx="868" cy="518"/>
              </a:xfrm>
              <a:prstGeom prst="rect">
                <a:avLst/>
              </a:prstGeom>
              <a:noFill/>
              <a:ln w="25400">
                <a:noFill/>
                <a:miter lim="800000"/>
                <a:headEnd/>
                <a:tailEnd/>
              </a:ln>
              <a:effectLst/>
            </p:spPr>
            <p:txBody>
              <a:bodyPr anchor="ctr" anchorCtr="1"/>
              <a:lstStyle/>
              <a:p>
                <a:endParaRPr lang="en-US"/>
              </a:p>
            </p:txBody>
          </p:sp>
          <p:grpSp>
            <p:nvGrpSpPr>
              <p:cNvPr id="188" name="Group 17"/>
              <p:cNvGrpSpPr>
                <a:grpSpLocks/>
              </p:cNvGrpSpPr>
              <p:nvPr/>
            </p:nvGrpSpPr>
            <p:grpSpPr bwMode="auto">
              <a:xfrm>
                <a:off x="623" y="403"/>
                <a:ext cx="868" cy="518"/>
                <a:chOff x="623" y="403"/>
                <a:chExt cx="868" cy="518"/>
              </a:xfrm>
            </p:grpSpPr>
            <p:sp>
              <p:nvSpPr>
                <p:cNvPr id="189" name="Rectangle 18"/>
                <p:cNvSpPr>
                  <a:spLocks noChangeArrowheads="1"/>
                </p:cNvSpPr>
                <p:nvPr/>
              </p:nvSpPr>
              <p:spPr bwMode="auto">
                <a:xfrm>
                  <a:off x="650" y="403"/>
                  <a:ext cx="814" cy="518"/>
                </a:xfrm>
                <a:prstGeom prst="rect">
                  <a:avLst/>
                </a:prstGeom>
                <a:noFill/>
                <a:ln w="25400">
                  <a:noFill/>
                  <a:miter lim="800000"/>
                  <a:headEnd/>
                  <a:tailEnd/>
                </a:ln>
                <a:effectLst/>
              </p:spPr>
              <p:txBody>
                <a:bodyPr anchor="ctr" anchorCtr="1"/>
                <a:lstStyle/>
                <a:p>
                  <a:pPr algn="ctr"/>
                  <a:r>
                    <a:rPr lang="en-US" sz="2000" b="1" dirty="0" smtClean="0">
                      <a:solidFill>
                        <a:srgbClr val="0033AA"/>
                      </a:solidFill>
                    </a:rPr>
                    <a:t>Churn(Y</a:t>
                  </a:r>
                  <a:r>
                    <a:rPr lang="en-US" sz="2000" b="1" dirty="0">
                      <a:solidFill>
                        <a:srgbClr val="0033AA"/>
                      </a:solidFill>
                    </a:rPr>
                    <a:t>)</a:t>
                  </a:r>
                  <a:endParaRPr lang="en-US" sz="2000" dirty="0">
                    <a:latin typeface="Times New Roman" pitchFamily="18" charset="0"/>
                    <a:cs typeface="Times New Roman" pitchFamily="18" charset="0"/>
                  </a:endParaRPr>
                </a:p>
                <a:p>
                  <a:pPr algn="ctr" eaLnBrk="0" hangingPunct="0"/>
                  <a:endParaRPr lang="en-US" sz="2000" dirty="0">
                    <a:latin typeface="Times New Roman" pitchFamily="18" charset="0"/>
                    <a:cs typeface="Angsana New" pitchFamily="18" charset="-34"/>
                  </a:endParaRPr>
                </a:p>
              </p:txBody>
            </p:sp>
            <p:sp>
              <p:nvSpPr>
                <p:cNvPr id="190" name="Rectangle 19"/>
                <p:cNvSpPr>
                  <a:spLocks noChangeArrowheads="1"/>
                </p:cNvSpPr>
                <p:nvPr/>
              </p:nvSpPr>
              <p:spPr bwMode="auto">
                <a:xfrm>
                  <a:off x="623" y="403"/>
                  <a:ext cx="868"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7" name="Group 20"/>
            <p:cNvGrpSpPr>
              <a:grpSpLocks/>
            </p:cNvGrpSpPr>
            <p:nvPr/>
          </p:nvGrpSpPr>
          <p:grpSpPr bwMode="auto">
            <a:xfrm>
              <a:off x="1491" y="403"/>
              <a:ext cx="355" cy="1036"/>
              <a:chOff x="1491" y="403"/>
              <a:chExt cx="355" cy="1036"/>
            </a:xfrm>
          </p:grpSpPr>
          <p:sp>
            <p:nvSpPr>
              <p:cNvPr id="183" name="Rectangle 21"/>
              <p:cNvSpPr>
                <a:spLocks noChangeArrowheads="1"/>
              </p:cNvSpPr>
              <p:nvPr/>
            </p:nvSpPr>
            <p:spPr bwMode="auto">
              <a:xfrm>
                <a:off x="1491" y="403"/>
                <a:ext cx="355" cy="518"/>
              </a:xfrm>
              <a:prstGeom prst="rect">
                <a:avLst/>
              </a:prstGeom>
              <a:noFill/>
              <a:ln w="25400">
                <a:noFill/>
                <a:miter lim="800000"/>
                <a:headEnd/>
                <a:tailEnd/>
              </a:ln>
              <a:effectLst/>
            </p:spPr>
            <p:txBody>
              <a:bodyPr anchor="ctr" anchorCtr="1"/>
              <a:lstStyle/>
              <a:p>
                <a:endParaRPr lang="en-US"/>
              </a:p>
            </p:txBody>
          </p:sp>
          <p:grpSp>
            <p:nvGrpSpPr>
              <p:cNvPr id="184" name="Group 22"/>
              <p:cNvGrpSpPr>
                <a:grpSpLocks/>
              </p:cNvGrpSpPr>
              <p:nvPr/>
            </p:nvGrpSpPr>
            <p:grpSpPr bwMode="auto">
              <a:xfrm>
                <a:off x="1491" y="403"/>
                <a:ext cx="355" cy="1036"/>
                <a:chOff x="1491" y="403"/>
                <a:chExt cx="355" cy="1036"/>
              </a:xfrm>
            </p:grpSpPr>
            <p:sp>
              <p:nvSpPr>
                <p:cNvPr id="185" name="Rectangle 23"/>
                <p:cNvSpPr>
                  <a:spLocks noChangeArrowheads="1"/>
                </p:cNvSpPr>
                <p:nvPr/>
              </p:nvSpPr>
              <p:spPr bwMode="auto">
                <a:xfrm>
                  <a:off x="1518" y="403"/>
                  <a:ext cx="301" cy="1036"/>
                </a:xfrm>
                <a:prstGeom prst="rect">
                  <a:avLst/>
                </a:prstGeom>
                <a:noFill/>
                <a:ln w="25400">
                  <a:noFill/>
                  <a:miter lim="800000"/>
                  <a:headEnd/>
                  <a:tailEnd/>
                </a:ln>
                <a:effectLst/>
              </p:spPr>
              <p:txBody>
                <a:bodyPr anchor="ctr" anchorCtr="1"/>
                <a:lstStyle/>
                <a:p>
                  <a:pPr algn="r"/>
                  <a:r>
                    <a:rPr lang="en-US" sz="2000" b="1">
                      <a:solidFill>
                        <a:srgbClr val="0033AA"/>
                      </a:solidFill>
                    </a:rPr>
                    <a:t>Total</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86" name="Rectangle 24"/>
                <p:cNvSpPr>
                  <a:spLocks noChangeArrowheads="1"/>
                </p:cNvSpPr>
                <p:nvPr/>
              </p:nvSpPr>
              <p:spPr bwMode="auto">
                <a:xfrm>
                  <a:off x="1491" y="403"/>
                  <a:ext cx="355" cy="1036"/>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8" name="Group 25"/>
            <p:cNvGrpSpPr>
              <a:grpSpLocks/>
            </p:cNvGrpSpPr>
            <p:nvPr/>
          </p:nvGrpSpPr>
          <p:grpSpPr bwMode="auto">
            <a:xfrm>
              <a:off x="0" y="921"/>
              <a:ext cx="623" cy="518"/>
              <a:chOff x="0" y="921"/>
              <a:chExt cx="623" cy="518"/>
            </a:xfrm>
          </p:grpSpPr>
          <p:sp>
            <p:nvSpPr>
              <p:cNvPr id="179" name="Rectangle 26"/>
              <p:cNvSpPr>
                <a:spLocks noChangeArrowheads="1"/>
              </p:cNvSpPr>
              <p:nvPr/>
            </p:nvSpPr>
            <p:spPr bwMode="auto">
              <a:xfrm>
                <a:off x="0" y="921"/>
                <a:ext cx="623" cy="518"/>
              </a:xfrm>
              <a:prstGeom prst="rect">
                <a:avLst/>
              </a:prstGeom>
              <a:noFill/>
              <a:ln w="25400">
                <a:noFill/>
                <a:miter lim="800000"/>
                <a:headEnd/>
                <a:tailEnd/>
              </a:ln>
              <a:effectLst/>
            </p:spPr>
            <p:txBody>
              <a:bodyPr anchor="ctr" anchorCtr="1"/>
              <a:lstStyle/>
              <a:p>
                <a:endParaRPr lang="en-US"/>
              </a:p>
            </p:txBody>
          </p:sp>
          <p:grpSp>
            <p:nvGrpSpPr>
              <p:cNvPr id="180" name="Group 27"/>
              <p:cNvGrpSpPr>
                <a:grpSpLocks/>
              </p:cNvGrpSpPr>
              <p:nvPr/>
            </p:nvGrpSpPr>
            <p:grpSpPr bwMode="auto">
              <a:xfrm>
                <a:off x="0" y="921"/>
                <a:ext cx="623" cy="518"/>
                <a:chOff x="0" y="921"/>
                <a:chExt cx="623" cy="518"/>
              </a:xfrm>
            </p:grpSpPr>
            <p:sp>
              <p:nvSpPr>
                <p:cNvPr id="181" name="Rectangle 28"/>
                <p:cNvSpPr>
                  <a:spLocks noChangeArrowheads="1"/>
                </p:cNvSpPr>
                <p:nvPr/>
              </p:nvSpPr>
              <p:spPr bwMode="auto">
                <a:xfrm>
                  <a:off x="27" y="921"/>
                  <a:ext cx="569" cy="518"/>
                </a:xfrm>
                <a:prstGeom prst="rect">
                  <a:avLst/>
                </a:prstGeom>
                <a:noFill/>
                <a:ln w="25400">
                  <a:noFill/>
                  <a:miter lim="800000"/>
                  <a:headEnd/>
                  <a:tailEnd/>
                </a:ln>
                <a:effectLst/>
              </p:spPr>
              <p:txBody>
                <a:bodyPr anchor="ctr" anchorCtr="1"/>
                <a:lstStyle/>
                <a:p>
                  <a:r>
                    <a:rPr lang="en-US" sz="2000" b="1">
                      <a:solidFill>
                        <a:srgbClr val="0033AA"/>
                      </a:solidFill>
                    </a:rPr>
                    <a:t>Frequency</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182" name="Rectangle 29"/>
                <p:cNvSpPr>
                  <a:spLocks noChangeArrowheads="1"/>
                </p:cNvSpPr>
                <p:nvPr/>
              </p:nvSpPr>
              <p:spPr bwMode="auto">
                <a:xfrm>
                  <a:off x="0" y="921"/>
                  <a:ext cx="623"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09" name="Group 30"/>
            <p:cNvGrpSpPr>
              <a:grpSpLocks/>
            </p:cNvGrpSpPr>
            <p:nvPr/>
          </p:nvGrpSpPr>
          <p:grpSpPr bwMode="auto">
            <a:xfrm>
              <a:off x="623" y="921"/>
              <a:ext cx="434" cy="518"/>
              <a:chOff x="623" y="921"/>
              <a:chExt cx="434" cy="518"/>
            </a:xfrm>
          </p:grpSpPr>
          <p:sp>
            <p:nvSpPr>
              <p:cNvPr id="175" name="Rectangle 31"/>
              <p:cNvSpPr>
                <a:spLocks noChangeArrowheads="1"/>
              </p:cNvSpPr>
              <p:nvPr/>
            </p:nvSpPr>
            <p:spPr bwMode="auto">
              <a:xfrm>
                <a:off x="623" y="921"/>
                <a:ext cx="434" cy="518"/>
              </a:xfrm>
              <a:prstGeom prst="rect">
                <a:avLst/>
              </a:prstGeom>
              <a:noFill/>
              <a:ln w="25400">
                <a:noFill/>
                <a:miter lim="800000"/>
                <a:headEnd/>
                <a:tailEnd/>
              </a:ln>
              <a:effectLst/>
            </p:spPr>
            <p:txBody>
              <a:bodyPr anchor="ctr" anchorCtr="1"/>
              <a:lstStyle/>
              <a:p>
                <a:endParaRPr lang="en-US"/>
              </a:p>
            </p:txBody>
          </p:sp>
          <p:grpSp>
            <p:nvGrpSpPr>
              <p:cNvPr id="176" name="Group 32"/>
              <p:cNvGrpSpPr>
                <a:grpSpLocks/>
              </p:cNvGrpSpPr>
              <p:nvPr/>
            </p:nvGrpSpPr>
            <p:grpSpPr bwMode="auto">
              <a:xfrm>
                <a:off x="623" y="921"/>
                <a:ext cx="434" cy="518"/>
                <a:chOff x="623" y="921"/>
                <a:chExt cx="434" cy="518"/>
              </a:xfrm>
            </p:grpSpPr>
            <p:sp>
              <p:nvSpPr>
                <p:cNvPr id="177" name="Rectangle 33"/>
                <p:cNvSpPr>
                  <a:spLocks noChangeArrowheads="1"/>
                </p:cNvSpPr>
                <p:nvPr/>
              </p:nvSpPr>
              <p:spPr bwMode="auto">
                <a:xfrm>
                  <a:off x="650" y="921"/>
                  <a:ext cx="380" cy="518"/>
                </a:xfrm>
                <a:prstGeom prst="rect">
                  <a:avLst/>
                </a:prstGeom>
                <a:noFill/>
                <a:ln w="25400">
                  <a:noFill/>
                  <a:miter lim="800000"/>
                  <a:headEnd/>
                  <a:tailEnd/>
                </a:ln>
                <a:effectLst/>
              </p:spPr>
              <p:txBody>
                <a:bodyPr anchor="ctr" anchorCtr="1"/>
                <a:lstStyle/>
                <a:p>
                  <a:pPr algn="r"/>
                  <a:r>
                    <a:rPr lang="en-US" sz="2000" b="1">
                      <a:solidFill>
                        <a:srgbClr val="0033AA"/>
                      </a:solidFill>
                    </a:rPr>
                    <a:t>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78" name="Rectangle 34"/>
                <p:cNvSpPr>
                  <a:spLocks noChangeArrowheads="1"/>
                </p:cNvSpPr>
                <p:nvPr/>
              </p:nvSpPr>
              <p:spPr bwMode="auto">
                <a:xfrm>
                  <a:off x="623" y="921"/>
                  <a:ext cx="434"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0" name="Group 35"/>
            <p:cNvGrpSpPr>
              <a:grpSpLocks/>
            </p:cNvGrpSpPr>
            <p:nvPr/>
          </p:nvGrpSpPr>
          <p:grpSpPr bwMode="auto">
            <a:xfrm>
              <a:off x="1057" y="921"/>
              <a:ext cx="434" cy="518"/>
              <a:chOff x="1057" y="921"/>
              <a:chExt cx="434" cy="518"/>
            </a:xfrm>
          </p:grpSpPr>
          <p:sp>
            <p:nvSpPr>
              <p:cNvPr id="171" name="Rectangle 36"/>
              <p:cNvSpPr>
                <a:spLocks noChangeArrowheads="1"/>
              </p:cNvSpPr>
              <p:nvPr/>
            </p:nvSpPr>
            <p:spPr bwMode="auto">
              <a:xfrm>
                <a:off x="1057" y="921"/>
                <a:ext cx="434" cy="518"/>
              </a:xfrm>
              <a:prstGeom prst="rect">
                <a:avLst/>
              </a:prstGeom>
              <a:noFill/>
              <a:ln w="25400">
                <a:noFill/>
                <a:miter lim="800000"/>
                <a:headEnd/>
                <a:tailEnd/>
              </a:ln>
              <a:effectLst/>
            </p:spPr>
            <p:txBody>
              <a:bodyPr anchor="ctr" anchorCtr="1"/>
              <a:lstStyle/>
              <a:p>
                <a:endParaRPr lang="en-US"/>
              </a:p>
            </p:txBody>
          </p:sp>
          <p:grpSp>
            <p:nvGrpSpPr>
              <p:cNvPr id="172" name="Group 37"/>
              <p:cNvGrpSpPr>
                <a:grpSpLocks/>
              </p:cNvGrpSpPr>
              <p:nvPr/>
            </p:nvGrpSpPr>
            <p:grpSpPr bwMode="auto">
              <a:xfrm>
                <a:off x="1057" y="921"/>
                <a:ext cx="434" cy="518"/>
                <a:chOff x="1057" y="921"/>
                <a:chExt cx="434" cy="518"/>
              </a:xfrm>
            </p:grpSpPr>
            <p:sp>
              <p:nvSpPr>
                <p:cNvPr id="173" name="Rectangle 38"/>
                <p:cNvSpPr>
                  <a:spLocks noChangeArrowheads="1"/>
                </p:cNvSpPr>
                <p:nvPr/>
              </p:nvSpPr>
              <p:spPr bwMode="auto">
                <a:xfrm>
                  <a:off x="1084" y="921"/>
                  <a:ext cx="380" cy="518"/>
                </a:xfrm>
                <a:prstGeom prst="rect">
                  <a:avLst/>
                </a:prstGeom>
                <a:noFill/>
                <a:ln w="25400">
                  <a:noFill/>
                  <a:miter lim="800000"/>
                  <a:headEnd/>
                  <a:tailEnd/>
                </a:ln>
                <a:effectLst/>
              </p:spPr>
              <p:txBody>
                <a:bodyPr anchor="ctr" anchorCtr="1"/>
                <a:lstStyle/>
                <a:p>
                  <a:pPr algn="r"/>
                  <a:r>
                    <a:rPr lang="en-US" sz="2000" b="1">
                      <a:solidFill>
                        <a:srgbClr val="0033AA"/>
                      </a:solidFill>
                    </a:rPr>
                    <a:t>1</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74" name="Rectangle 39"/>
                <p:cNvSpPr>
                  <a:spLocks noChangeArrowheads="1"/>
                </p:cNvSpPr>
                <p:nvPr/>
              </p:nvSpPr>
              <p:spPr bwMode="auto">
                <a:xfrm>
                  <a:off x="1057" y="921"/>
                  <a:ext cx="434" cy="518"/>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1" name="Group 40"/>
            <p:cNvGrpSpPr>
              <a:grpSpLocks/>
            </p:cNvGrpSpPr>
            <p:nvPr/>
          </p:nvGrpSpPr>
          <p:grpSpPr bwMode="auto">
            <a:xfrm>
              <a:off x="0" y="1439"/>
              <a:ext cx="623" cy="403"/>
              <a:chOff x="0" y="1439"/>
              <a:chExt cx="623" cy="403"/>
            </a:xfrm>
          </p:grpSpPr>
          <p:sp>
            <p:nvSpPr>
              <p:cNvPr id="167" name="Rectangle 41"/>
              <p:cNvSpPr>
                <a:spLocks noChangeArrowheads="1"/>
              </p:cNvSpPr>
              <p:nvPr/>
            </p:nvSpPr>
            <p:spPr bwMode="auto">
              <a:xfrm>
                <a:off x="0" y="1439"/>
                <a:ext cx="623" cy="403"/>
              </a:xfrm>
              <a:prstGeom prst="rect">
                <a:avLst/>
              </a:prstGeom>
              <a:noFill/>
              <a:ln w="25400">
                <a:noFill/>
                <a:miter lim="800000"/>
                <a:headEnd/>
                <a:tailEnd/>
              </a:ln>
              <a:effectLst/>
            </p:spPr>
            <p:txBody>
              <a:bodyPr anchor="ctr" anchorCtr="1"/>
              <a:lstStyle/>
              <a:p>
                <a:endParaRPr lang="en-US"/>
              </a:p>
            </p:txBody>
          </p:sp>
          <p:grpSp>
            <p:nvGrpSpPr>
              <p:cNvPr id="168" name="Group 42"/>
              <p:cNvGrpSpPr>
                <a:grpSpLocks/>
              </p:cNvGrpSpPr>
              <p:nvPr/>
            </p:nvGrpSpPr>
            <p:grpSpPr bwMode="auto">
              <a:xfrm>
                <a:off x="0" y="1439"/>
                <a:ext cx="623" cy="403"/>
                <a:chOff x="0" y="1439"/>
                <a:chExt cx="623" cy="403"/>
              </a:xfrm>
            </p:grpSpPr>
            <p:sp>
              <p:nvSpPr>
                <p:cNvPr id="169" name="Rectangle 43"/>
                <p:cNvSpPr>
                  <a:spLocks noChangeArrowheads="1"/>
                </p:cNvSpPr>
                <p:nvPr/>
              </p:nvSpPr>
              <p:spPr bwMode="auto">
                <a:xfrm>
                  <a:off x="27" y="1439"/>
                  <a:ext cx="569" cy="403"/>
                </a:xfrm>
                <a:prstGeom prst="rect">
                  <a:avLst/>
                </a:prstGeom>
                <a:noFill/>
                <a:ln w="25400">
                  <a:noFill/>
                  <a:miter lim="800000"/>
                  <a:headEnd/>
                  <a:tailEnd/>
                </a:ln>
                <a:effectLst/>
              </p:spPr>
              <p:txBody>
                <a:bodyPr anchor="ctr" anchorCtr="1"/>
                <a:lstStyle/>
                <a:p>
                  <a:pPr algn="r"/>
                  <a:r>
                    <a:rPr lang="en-US" sz="2000" b="1" dirty="0" smtClean="0">
                      <a:solidFill>
                        <a:srgbClr val="0033AA"/>
                      </a:solidFill>
                    </a:rPr>
                    <a:t>0=female</a:t>
                  </a:r>
                  <a:endParaRPr lang="en-US" sz="2000" dirty="0">
                    <a:latin typeface="Times New Roman" pitchFamily="18" charset="0"/>
                    <a:cs typeface="Times New Roman" pitchFamily="18" charset="0"/>
                  </a:endParaRPr>
                </a:p>
                <a:p>
                  <a:pPr algn="r" eaLnBrk="0" hangingPunct="0"/>
                  <a:endParaRPr lang="en-US" sz="2000" dirty="0">
                    <a:latin typeface="Times New Roman" pitchFamily="18" charset="0"/>
                    <a:cs typeface="Angsana New" pitchFamily="18" charset="-34"/>
                  </a:endParaRPr>
                </a:p>
              </p:txBody>
            </p:sp>
            <p:sp>
              <p:nvSpPr>
                <p:cNvPr id="170" name="Rectangle 44"/>
                <p:cNvSpPr>
                  <a:spLocks noChangeArrowheads="1"/>
                </p:cNvSpPr>
                <p:nvPr/>
              </p:nvSpPr>
              <p:spPr bwMode="auto">
                <a:xfrm>
                  <a:off x="0" y="1439"/>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2" name="Group 45"/>
            <p:cNvGrpSpPr>
              <a:grpSpLocks/>
            </p:cNvGrpSpPr>
            <p:nvPr/>
          </p:nvGrpSpPr>
          <p:grpSpPr bwMode="auto">
            <a:xfrm>
              <a:off x="623" y="1439"/>
              <a:ext cx="434" cy="403"/>
              <a:chOff x="623" y="1439"/>
              <a:chExt cx="434" cy="403"/>
            </a:xfrm>
          </p:grpSpPr>
          <p:sp>
            <p:nvSpPr>
              <p:cNvPr id="163" name="Rectangle 46"/>
              <p:cNvSpPr>
                <a:spLocks noChangeArrowheads="1"/>
              </p:cNvSpPr>
              <p:nvPr/>
            </p:nvSpPr>
            <p:spPr bwMode="auto">
              <a:xfrm>
                <a:off x="623" y="1439"/>
                <a:ext cx="434" cy="403"/>
              </a:xfrm>
              <a:prstGeom prst="rect">
                <a:avLst/>
              </a:prstGeom>
              <a:noFill/>
              <a:ln w="25400">
                <a:noFill/>
                <a:miter lim="800000"/>
                <a:headEnd/>
                <a:tailEnd/>
              </a:ln>
              <a:effectLst/>
            </p:spPr>
            <p:txBody>
              <a:bodyPr anchor="ctr" anchorCtr="1"/>
              <a:lstStyle/>
              <a:p>
                <a:endParaRPr lang="en-US"/>
              </a:p>
            </p:txBody>
          </p:sp>
          <p:grpSp>
            <p:nvGrpSpPr>
              <p:cNvPr id="164" name="Group 47"/>
              <p:cNvGrpSpPr>
                <a:grpSpLocks/>
              </p:cNvGrpSpPr>
              <p:nvPr/>
            </p:nvGrpSpPr>
            <p:grpSpPr bwMode="auto">
              <a:xfrm>
                <a:off x="623" y="1439"/>
                <a:ext cx="434" cy="403"/>
                <a:chOff x="623" y="1439"/>
                <a:chExt cx="434" cy="403"/>
              </a:xfrm>
            </p:grpSpPr>
            <p:sp>
              <p:nvSpPr>
                <p:cNvPr id="165" name="Rectangle 48"/>
                <p:cNvSpPr>
                  <a:spLocks noChangeArrowheads="1"/>
                </p:cNvSpPr>
                <p:nvPr/>
              </p:nvSpPr>
              <p:spPr bwMode="auto">
                <a:xfrm>
                  <a:off x="650" y="1439"/>
                  <a:ext cx="380" cy="403"/>
                </a:xfrm>
                <a:prstGeom prst="rect">
                  <a:avLst/>
                </a:prstGeom>
                <a:noFill/>
                <a:ln w="25400">
                  <a:noFill/>
                  <a:miter lim="800000"/>
                  <a:headEnd/>
                  <a:tailEnd/>
                </a:ln>
                <a:effectLst/>
              </p:spPr>
              <p:txBody>
                <a:bodyPr anchor="ctr" anchorCtr="1"/>
                <a:lstStyle/>
                <a:p>
                  <a:pPr algn="r"/>
                  <a:r>
                    <a:rPr lang="en-US" sz="2000">
                      <a:solidFill>
                        <a:srgbClr val="000000"/>
                      </a:solidFill>
                    </a:rPr>
                    <a:t>25</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66" name="Rectangle 49"/>
                <p:cNvSpPr>
                  <a:spLocks noChangeArrowheads="1"/>
                </p:cNvSpPr>
                <p:nvPr/>
              </p:nvSpPr>
              <p:spPr bwMode="auto">
                <a:xfrm>
                  <a:off x="623" y="1439"/>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3" name="Group 50"/>
            <p:cNvGrpSpPr>
              <a:grpSpLocks/>
            </p:cNvGrpSpPr>
            <p:nvPr/>
          </p:nvGrpSpPr>
          <p:grpSpPr bwMode="auto">
            <a:xfrm>
              <a:off x="1057" y="1439"/>
              <a:ext cx="434" cy="403"/>
              <a:chOff x="1057" y="1439"/>
              <a:chExt cx="434" cy="403"/>
            </a:xfrm>
          </p:grpSpPr>
          <p:sp>
            <p:nvSpPr>
              <p:cNvPr id="159" name="Rectangle 51"/>
              <p:cNvSpPr>
                <a:spLocks noChangeArrowheads="1"/>
              </p:cNvSpPr>
              <p:nvPr/>
            </p:nvSpPr>
            <p:spPr bwMode="auto">
              <a:xfrm>
                <a:off x="1057" y="1439"/>
                <a:ext cx="434" cy="403"/>
              </a:xfrm>
              <a:prstGeom prst="rect">
                <a:avLst/>
              </a:prstGeom>
              <a:noFill/>
              <a:ln w="25400">
                <a:noFill/>
                <a:miter lim="800000"/>
                <a:headEnd/>
                <a:tailEnd/>
              </a:ln>
              <a:effectLst/>
            </p:spPr>
            <p:txBody>
              <a:bodyPr anchor="ctr" anchorCtr="1"/>
              <a:lstStyle/>
              <a:p>
                <a:endParaRPr lang="en-US"/>
              </a:p>
            </p:txBody>
          </p:sp>
          <p:grpSp>
            <p:nvGrpSpPr>
              <p:cNvPr id="160" name="Group 52"/>
              <p:cNvGrpSpPr>
                <a:grpSpLocks/>
              </p:cNvGrpSpPr>
              <p:nvPr/>
            </p:nvGrpSpPr>
            <p:grpSpPr bwMode="auto">
              <a:xfrm>
                <a:off x="1057" y="1439"/>
                <a:ext cx="434" cy="403"/>
                <a:chOff x="1057" y="1439"/>
                <a:chExt cx="434" cy="403"/>
              </a:xfrm>
            </p:grpSpPr>
            <p:sp>
              <p:nvSpPr>
                <p:cNvPr id="161" name="Rectangle 53"/>
                <p:cNvSpPr>
                  <a:spLocks noChangeArrowheads="1"/>
                </p:cNvSpPr>
                <p:nvPr/>
              </p:nvSpPr>
              <p:spPr bwMode="auto">
                <a:xfrm>
                  <a:off x="1084" y="1439"/>
                  <a:ext cx="380" cy="403"/>
                </a:xfrm>
                <a:prstGeom prst="rect">
                  <a:avLst/>
                </a:prstGeom>
                <a:noFill/>
                <a:ln w="25400">
                  <a:noFill/>
                  <a:miter lim="800000"/>
                  <a:headEnd/>
                  <a:tailEnd/>
                </a:ln>
                <a:effectLst/>
              </p:spPr>
              <p:txBody>
                <a:bodyPr anchor="ctr" anchorCtr="1"/>
                <a:lstStyle/>
                <a:p>
                  <a:pPr algn="r"/>
                  <a:r>
                    <a:rPr lang="en-US" sz="2000">
                      <a:solidFill>
                        <a:srgbClr val="000000"/>
                      </a:solidFill>
                    </a:rPr>
                    <a:t>5</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62" name="Rectangle 54"/>
                <p:cNvSpPr>
                  <a:spLocks noChangeArrowheads="1"/>
                </p:cNvSpPr>
                <p:nvPr/>
              </p:nvSpPr>
              <p:spPr bwMode="auto">
                <a:xfrm>
                  <a:off x="1057" y="1439"/>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4" name="Group 55"/>
            <p:cNvGrpSpPr>
              <a:grpSpLocks/>
            </p:cNvGrpSpPr>
            <p:nvPr/>
          </p:nvGrpSpPr>
          <p:grpSpPr bwMode="auto">
            <a:xfrm>
              <a:off x="1491" y="1439"/>
              <a:ext cx="355" cy="403"/>
              <a:chOff x="1491" y="1439"/>
              <a:chExt cx="355" cy="403"/>
            </a:xfrm>
          </p:grpSpPr>
          <p:sp>
            <p:nvSpPr>
              <p:cNvPr id="155" name="Rectangle 56"/>
              <p:cNvSpPr>
                <a:spLocks noChangeArrowheads="1"/>
              </p:cNvSpPr>
              <p:nvPr/>
            </p:nvSpPr>
            <p:spPr bwMode="auto">
              <a:xfrm>
                <a:off x="1491" y="1439"/>
                <a:ext cx="355" cy="403"/>
              </a:xfrm>
              <a:prstGeom prst="rect">
                <a:avLst/>
              </a:prstGeom>
              <a:noFill/>
              <a:ln w="25400">
                <a:noFill/>
                <a:miter lim="800000"/>
                <a:headEnd/>
                <a:tailEnd/>
              </a:ln>
              <a:effectLst/>
            </p:spPr>
            <p:txBody>
              <a:bodyPr anchor="ctr" anchorCtr="1"/>
              <a:lstStyle/>
              <a:p>
                <a:endParaRPr lang="en-US"/>
              </a:p>
            </p:txBody>
          </p:sp>
          <p:grpSp>
            <p:nvGrpSpPr>
              <p:cNvPr id="156" name="Group 57"/>
              <p:cNvGrpSpPr>
                <a:grpSpLocks/>
              </p:cNvGrpSpPr>
              <p:nvPr/>
            </p:nvGrpSpPr>
            <p:grpSpPr bwMode="auto">
              <a:xfrm>
                <a:off x="1491" y="1439"/>
                <a:ext cx="355" cy="403"/>
                <a:chOff x="1491" y="1439"/>
                <a:chExt cx="355" cy="403"/>
              </a:xfrm>
            </p:grpSpPr>
            <p:sp>
              <p:nvSpPr>
                <p:cNvPr id="157" name="Rectangle 58"/>
                <p:cNvSpPr>
                  <a:spLocks noChangeArrowheads="1"/>
                </p:cNvSpPr>
                <p:nvPr/>
              </p:nvSpPr>
              <p:spPr bwMode="auto">
                <a:xfrm>
                  <a:off x="1518" y="1439"/>
                  <a:ext cx="301" cy="403"/>
                </a:xfrm>
                <a:prstGeom prst="rect">
                  <a:avLst/>
                </a:prstGeom>
                <a:noFill/>
                <a:ln w="25400">
                  <a:noFill/>
                  <a:miter lim="800000"/>
                  <a:headEnd/>
                  <a:tailEnd/>
                </a:ln>
                <a:effectLst/>
              </p:spPr>
              <p:txBody>
                <a:bodyPr anchor="ctr" anchorCtr="1"/>
                <a:lstStyle/>
                <a:p>
                  <a:pPr algn="r"/>
                  <a:r>
                    <a:rPr lang="en-US" sz="2000">
                      <a:solidFill>
                        <a:srgbClr val="000000"/>
                      </a:solidFill>
                    </a:rPr>
                    <a:t>30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58" name="Rectangle 59"/>
                <p:cNvSpPr>
                  <a:spLocks noChangeArrowheads="1"/>
                </p:cNvSpPr>
                <p:nvPr/>
              </p:nvSpPr>
              <p:spPr bwMode="auto">
                <a:xfrm>
                  <a:off x="1491" y="1439"/>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5" name="Group 60"/>
            <p:cNvGrpSpPr>
              <a:grpSpLocks/>
            </p:cNvGrpSpPr>
            <p:nvPr/>
          </p:nvGrpSpPr>
          <p:grpSpPr bwMode="auto">
            <a:xfrm>
              <a:off x="0" y="1842"/>
              <a:ext cx="623" cy="403"/>
              <a:chOff x="0" y="1842"/>
              <a:chExt cx="623" cy="403"/>
            </a:xfrm>
          </p:grpSpPr>
          <p:sp>
            <p:nvSpPr>
              <p:cNvPr id="151" name="Rectangle 61"/>
              <p:cNvSpPr>
                <a:spLocks noChangeArrowheads="1"/>
              </p:cNvSpPr>
              <p:nvPr/>
            </p:nvSpPr>
            <p:spPr bwMode="auto">
              <a:xfrm>
                <a:off x="0" y="1842"/>
                <a:ext cx="623" cy="403"/>
              </a:xfrm>
              <a:prstGeom prst="rect">
                <a:avLst/>
              </a:prstGeom>
              <a:noFill/>
              <a:ln w="25400">
                <a:noFill/>
                <a:miter lim="800000"/>
                <a:headEnd/>
                <a:tailEnd/>
              </a:ln>
              <a:effectLst/>
            </p:spPr>
            <p:txBody>
              <a:bodyPr anchor="ctr" anchorCtr="1"/>
              <a:lstStyle/>
              <a:p>
                <a:endParaRPr lang="en-US"/>
              </a:p>
            </p:txBody>
          </p:sp>
          <p:grpSp>
            <p:nvGrpSpPr>
              <p:cNvPr id="152" name="Group 62"/>
              <p:cNvGrpSpPr>
                <a:grpSpLocks/>
              </p:cNvGrpSpPr>
              <p:nvPr/>
            </p:nvGrpSpPr>
            <p:grpSpPr bwMode="auto">
              <a:xfrm>
                <a:off x="0" y="1842"/>
                <a:ext cx="623" cy="403"/>
                <a:chOff x="0" y="1842"/>
                <a:chExt cx="623" cy="403"/>
              </a:xfrm>
            </p:grpSpPr>
            <p:sp>
              <p:nvSpPr>
                <p:cNvPr id="153" name="Rectangle 63"/>
                <p:cNvSpPr>
                  <a:spLocks noChangeArrowheads="1"/>
                </p:cNvSpPr>
                <p:nvPr/>
              </p:nvSpPr>
              <p:spPr bwMode="auto">
                <a:xfrm>
                  <a:off x="27" y="1842"/>
                  <a:ext cx="569" cy="403"/>
                </a:xfrm>
                <a:prstGeom prst="rect">
                  <a:avLst/>
                </a:prstGeom>
                <a:noFill/>
                <a:ln w="25400">
                  <a:noFill/>
                  <a:miter lim="800000"/>
                  <a:headEnd/>
                  <a:tailEnd/>
                </a:ln>
                <a:effectLst/>
              </p:spPr>
              <p:txBody>
                <a:bodyPr anchor="ctr" anchorCtr="1"/>
                <a:lstStyle/>
                <a:p>
                  <a:pPr algn="r"/>
                  <a:r>
                    <a:rPr lang="en-US" sz="2000" b="1" dirty="0" smtClean="0">
                      <a:solidFill>
                        <a:srgbClr val="0033AA"/>
                      </a:solidFill>
                    </a:rPr>
                    <a:t>1=male</a:t>
                  </a:r>
                  <a:endParaRPr lang="en-US" sz="2000" dirty="0">
                    <a:latin typeface="Times New Roman" pitchFamily="18" charset="0"/>
                    <a:cs typeface="Times New Roman" pitchFamily="18" charset="0"/>
                  </a:endParaRPr>
                </a:p>
                <a:p>
                  <a:pPr algn="r" eaLnBrk="0" hangingPunct="0"/>
                  <a:endParaRPr lang="en-US" sz="2000" dirty="0">
                    <a:latin typeface="Times New Roman" pitchFamily="18" charset="0"/>
                    <a:cs typeface="Angsana New" pitchFamily="18" charset="-34"/>
                  </a:endParaRPr>
                </a:p>
              </p:txBody>
            </p:sp>
            <p:sp>
              <p:nvSpPr>
                <p:cNvPr id="154" name="Rectangle 64"/>
                <p:cNvSpPr>
                  <a:spLocks noChangeArrowheads="1"/>
                </p:cNvSpPr>
                <p:nvPr/>
              </p:nvSpPr>
              <p:spPr bwMode="auto">
                <a:xfrm>
                  <a:off x="0" y="1842"/>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6" name="Group 65"/>
            <p:cNvGrpSpPr>
              <a:grpSpLocks/>
            </p:cNvGrpSpPr>
            <p:nvPr/>
          </p:nvGrpSpPr>
          <p:grpSpPr bwMode="auto">
            <a:xfrm>
              <a:off x="623" y="1842"/>
              <a:ext cx="434" cy="403"/>
              <a:chOff x="623" y="1842"/>
              <a:chExt cx="434" cy="403"/>
            </a:xfrm>
          </p:grpSpPr>
          <p:sp>
            <p:nvSpPr>
              <p:cNvPr id="147" name="Rectangle 66"/>
              <p:cNvSpPr>
                <a:spLocks noChangeArrowheads="1"/>
              </p:cNvSpPr>
              <p:nvPr/>
            </p:nvSpPr>
            <p:spPr bwMode="auto">
              <a:xfrm>
                <a:off x="623" y="1842"/>
                <a:ext cx="434" cy="403"/>
              </a:xfrm>
              <a:prstGeom prst="rect">
                <a:avLst/>
              </a:prstGeom>
              <a:noFill/>
              <a:ln w="25400">
                <a:noFill/>
                <a:miter lim="800000"/>
                <a:headEnd/>
                <a:tailEnd/>
              </a:ln>
              <a:effectLst/>
            </p:spPr>
            <p:txBody>
              <a:bodyPr anchor="ctr" anchorCtr="1"/>
              <a:lstStyle/>
              <a:p>
                <a:endParaRPr lang="en-US"/>
              </a:p>
            </p:txBody>
          </p:sp>
          <p:grpSp>
            <p:nvGrpSpPr>
              <p:cNvPr id="148" name="Group 67"/>
              <p:cNvGrpSpPr>
                <a:grpSpLocks/>
              </p:cNvGrpSpPr>
              <p:nvPr/>
            </p:nvGrpSpPr>
            <p:grpSpPr bwMode="auto">
              <a:xfrm>
                <a:off x="623" y="1842"/>
                <a:ext cx="434" cy="403"/>
                <a:chOff x="623" y="1842"/>
                <a:chExt cx="434" cy="403"/>
              </a:xfrm>
            </p:grpSpPr>
            <p:sp>
              <p:nvSpPr>
                <p:cNvPr id="149" name="Rectangle 68"/>
                <p:cNvSpPr>
                  <a:spLocks noChangeArrowheads="1"/>
                </p:cNvSpPr>
                <p:nvPr/>
              </p:nvSpPr>
              <p:spPr bwMode="auto">
                <a:xfrm>
                  <a:off x="650" y="1842"/>
                  <a:ext cx="380" cy="403"/>
                </a:xfrm>
                <a:prstGeom prst="rect">
                  <a:avLst/>
                </a:prstGeom>
                <a:noFill/>
                <a:ln w="25400">
                  <a:noFill/>
                  <a:miter lim="800000"/>
                  <a:headEnd/>
                  <a:tailEnd/>
                </a:ln>
                <a:effectLst/>
              </p:spPr>
              <p:txBody>
                <a:bodyPr anchor="ctr" anchorCtr="1"/>
                <a:lstStyle/>
                <a:p>
                  <a:pPr algn="r"/>
                  <a:r>
                    <a:rPr lang="en-US" sz="2000">
                      <a:solidFill>
                        <a:srgbClr val="000000"/>
                      </a:solidFill>
                    </a:rPr>
                    <a:t>22</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50" name="Rectangle 69"/>
                <p:cNvSpPr>
                  <a:spLocks noChangeArrowheads="1"/>
                </p:cNvSpPr>
                <p:nvPr/>
              </p:nvSpPr>
              <p:spPr bwMode="auto">
                <a:xfrm>
                  <a:off x="623" y="1842"/>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7" name="Group 70"/>
            <p:cNvGrpSpPr>
              <a:grpSpLocks/>
            </p:cNvGrpSpPr>
            <p:nvPr/>
          </p:nvGrpSpPr>
          <p:grpSpPr bwMode="auto">
            <a:xfrm>
              <a:off x="1057" y="1842"/>
              <a:ext cx="434" cy="403"/>
              <a:chOff x="1057" y="1842"/>
              <a:chExt cx="434" cy="403"/>
            </a:xfrm>
          </p:grpSpPr>
          <p:sp>
            <p:nvSpPr>
              <p:cNvPr id="143" name="Rectangle 71"/>
              <p:cNvSpPr>
                <a:spLocks noChangeArrowheads="1"/>
              </p:cNvSpPr>
              <p:nvPr/>
            </p:nvSpPr>
            <p:spPr bwMode="auto">
              <a:xfrm>
                <a:off x="1057" y="1842"/>
                <a:ext cx="434" cy="403"/>
              </a:xfrm>
              <a:prstGeom prst="rect">
                <a:avLst/>
              </a:prstGeom>
              <a:noFill/>
              <a:ln w="25400">
                <a:noFill/>
                <a:miter lim="800000"/>
                <a:headEnd/>
                <a:tailEnd/>
              </a:ln>
              <a:effectLst/>
            </p:spPr>
            <p:txBody>
              <a:bodyPr anchor="ctr" anchorCtr="1"/>
              <a:lstStyle/>
              <a:p>
                <a:endParaRPr lang="en-US"/>
              </a:p>
            </p:txBody>
          </p:sp>
          <p:grpSp>
            <p:nvGrpSpPr>
              <p:cNvPr id="144" name="Group 72"/>
              <p:cNvGrpSpPr>
                <a:grpSpLocks/>
              </p:cNvGrpSpPr>
              <p:nvPr/>
            </p:nvGrpSpPr>
            <p:grpSpPr bwMode="auto">
              <a:xfrm>
                <a:off x="1057" y="1842"/>
                <a:ext cx="434" cy="403"/>
                <a:chOff x="1057" y="1842"/>
                <a:chExt cx="434" cy="403"/>
              </a:xfrm>
            </p:grpSpPr>
            <p:sp>
              <p:nvSpPr>
                <p:cNvPr id="145" name="Rectangle 73"/>
                <p:cNvSpPr>
                  <a:spLocks noChangeArrowheads="1"/>
                </p:cNvSpPr>
                <p:nvPr/>
              </p:nvSpPr>
              <p:spPr bwMode="auto">
                <a:xfrm>
                  <a:off x="1084" y="1842"/>
                  <a:ext cx="380" cy="403"/>
                </a:xfrm>
                <a:prstGeom prst="rect">
                  <a:avLst/>
                </a:prstGeom>
                <a:noFill/>
                <a:ln w="25400">
                  <a:noFill/>
                  <a:miter lim="800000"/>
                  <a:headEnd/>
                  <a:tailEnd/>
                </a:ln>
                <a:effectLst/>
              </p:spPr>
              <p:txBody>
                <a:bodyPr anchor="ctr" anchorCtr="1"/>
                <a:lstStyle/>
                <a:p>
                  <a:pPr algn="r"/>
                  <a:r>
                    <a:rPr lang="en-US" sz="2000">
                      <a:solidFill>
                        <a:srgbClr val="000000"/>
                      </a:solidFill>
                    </a:rPr>
                    <a:t>8</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46" name="Rectangle 74"/>
                <p:cNvSpPr>
                  <a:spLocks noChangeArrowheads="1"/>
                </p:cNvSpPr>
                <p:nvPr/>
              </p:nvSpPr>
              <p:spPr bwMode="auto">
                <a:xfrm>
                  <a:off x="1057" y="1842"/>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8" name="Group 75"/>
            <p:cNvGrpSpPr>
              <a:grpSpLocks/>
            </p:cNvGrpSpPr>
            <p:nvPr/>
          </p:nvGrpSpPr>
          <p:grpSpPr bwMode="auto">
            <a:xfrm>
              <a:off x="1491" y="1842"/>
              <a:ext cx="355" cy="403"/>
              <a:chOff x="1491" y="1842"/>
              <a:chExt cx="355" cy="403"/>
            </a:xfrm>
          </p:grpSpPr>
          <p:sp>
            <p:nvSpPr>
              <p:cNvPr id="139" name="Rectangle 76"/>
              <p:cNvSpPr>
                <a:spLocks noChangeArrowheads="1"/>
              </p:cNvSpPr>
              <p:nvPr/>
            </p:nvSpPr>
            <p:spPr bwMode="auto">
              <a:xfrm>
                <a:off x="1491" y="1842"/>
                <a:ext cx="355" cy="403"/>
              </a:xfrm>
              <a:prstGeom prst="rect">
                <a:avLst/>
              </a:prstGeom>
              <a:noFill/>
              <a:ln w="25400">
                <a:noFill/>
                <a:miter lim="800000"/>
                <a:headEnd/>
                <a:tailEnd/>
              </a:ln>
              <a:effectLst/>
            </p:spPr>
            <p:txBody>
              <a:bodyPr anchor="ctr" anchorCtr="1"/>
              <a:lstStyle/>
              <a:p>
                <a:endParaRPr lang="en-US"/>
              </a:p>
            </p:txBody>
          </p:sp>
          <p:grpSp>
            <p:nvGrpSpPr>
              <p:cNvPr id="140" name="Group 77"/>
              <p:cNvGrpSpPr>
                <a:grpSpLocks/>
              </p:cNvGrpSpPr>
              <p:nvPr/>
            </p:nvGrpSpPr>
            <p:grpSpPr bwMode="auto">
              <a:xfrm>
                <a:off x="1491" y="1842"/>
                <a:ext cx="355" cy="403"/>
                <a:chOff x="1491" y="1842"/>
                <a:chExt cx="355" cy="403"/>
              </a:xfrm>
            </p:grpSpPr>
            <p:sp>
              <p:nvSpPr>
                <p:cNvPr id="141" name="Rectangle 78"/>
                <p:cNvSpPr>
                  <a:spLocks noChangeArrowheads="1"/>
                </p:cNvSpPr>
                <p:nvPr/>
              </p:nvSpPr>
              <p:spPr bwMode="auto">
                <a:xfrm>
                  <a:off x="1518" y="1842"/>
                  <a:ext cx="301" cy="403"/>
                </a:xfrm>
                <a:prstGeom prst="rect">
                  <a:avLst/>
                </a:prstGeom>
                <a:noFill/>
                <a:ln w="25400">
                  <a:noFill/>
                  <a:miter lim="800000"/>
                  <a:headEnd/>
                  <a:tailEnd/>
                </a:ln>
                <a:effectLst/>
              </p:spPr>
              <p:txBody>
                <a:bodyPr anchor="ctr" anchorCtr="1"/>
                <a:lstStyle/>
                <a:p>
                  <a:pPr algn="r"/>
                  <a:r>
                    <a:rPr lang="en-US" sz="2000">
                      <a:solidFill>
                        <a:srgbClr val="000000"/>
                      </a:solidFill>
                    </a:rPr>
                    <a:t>30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42" name="Rectangle 79"/>
                <p:cNvSpPr>
                  <a:spLocks noChangeArrowheads="1"/>
                </p:cNvSpPr>
                <p:nvPr/>
              </p:nvSpPr>
              <p:spPr bwMode="auto">
                <a:xfrm>
                  <a:off x="1491" y="1842"/>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19" name="Group 80"/>
            <p:cNvGrpSpPr>
              <a:grpSpLocks/>
            </p:cNvGrpSpPr>
            <p:nvPr/>
          </p:nvGrpSpPr>
          <p:grpSpPr bwMode="auto">
            <a:xfrm>
              <a:off x="0" y="2245"/>
              <a:ext cx="623" cy="403"/>
              <a:chOff x="0" y="2245"/>
              <a:chExt cx="623" cy="403"/>
            </a:xfrm>
          </p:grpSpPr>
          <p:sp>
            <p:nvSpPr>
              <p:cNvPr id="135" name="Rectangle 81"/>
              <p:cNvSpPr>
                <a:spLocks noChangeArrowheads="1"/>
              </p:cNvSpPr>
              <p:nvPr/>
            </p:nvSpPr>
            <p:spPr bwMode="auto">
              <a:xfrm>
                <a:off x="0" y="2245"/>
                <a:ext cx="623" cy="403"/>
              </a:xfrm>
              <a:prstGeom prst="rect">
                <a:avLst/>
              </a:prstGeom>
              <a:noFill/>
              <a:ln w="25400">
                <a:noFill/>
                <a:miter lim="800000"/>
                <a:headEnd/>
                <a:tailEnd/>
              </a:ln>
              <a:effectLst/>
            </p:spPr>
            <p:txBody>
              <a:bodyPr anchor="ctr" anchorCtr="1"/>
              <a:lstStyle/>
              <a:p>
                <a:endParaRPr lang="en-US"/>
              </a:p>
            </p:txBody>
          </p:sp>
          <p:grpSp>
            <p:nvGrpSpPr>
              <p:cNvPr id="136" name="Group 82"/>
              <p:cNvGrpSpPr>
                <a:grpSpLocks/>
              </p:cNvGrpSpPr>
              <p:nvPr/>
            </p:nvGrpSpPr>
            <p:grpSpPr bwMode="auto">
              <a:xfrm>
                <a:off x="0" y="2245"/>
                <a:ext cx="623" cy="403"/>
                <a:chOff x="0" y="2245"/>
                <a:chExt cx="623" cy="403"/>
              </a:xfrm>
            </p:grpSpPr>
            <p:sp>
              <p:nvSpPr>
                <p:cNvPr id="137" name="Rectangle 83"/>
                <p:cNvSpPr>
                  <a:spLocks noChangeArrowheads="1"/>
                </p:cNvSpPr>
                <p:nvPr/>
              </p:nvSpPr>
              <p:spPr bwMode="auto">
                <a:xfrm>
                  <a:off x="27" y="2245"/>
                  <a:ext cx="569" cy="403"/>
                </a:xfrm>
                <a:prstGeom prst="rect">
                  <a:avLst/>
                </a:prstGeom>
                <a:noFill/>
                <a:ln w="25400">
                  <a:noFill/>
                  <a:miter lim="800000"/>
                  <a:headEnd/>
                  <a:tailEnd/>
                </a:ln>
                <a:effectLst/>
              </p:spPr>
              <p:txBody>
                <a:bodyPr anchor="ctr" anchorCtr="1"/>
                <a:lstStyle/>
                <a:p>
                  <a:r>
                    <a:rPr lang="en-US" sz="2000" b="1">
                      <a:solidFill>
                        <a:srgbClr val="0033AA"/>
                      </a:solidFill>
                    </a:rPr>
                    <a:t>Total</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138" name="Rectangle 84"/>
                <p:cNvSpPr>
                  <a:spLocks noChangeArrowheads="1"/>
                </p:cNvSpPr>
                <p:nvPr/>
              </p:nvSpPr>
              <p:spPr bwMode="auto">
                <a:xfrm>
                  <a:off x="0" y="2245"/>
                  <a:ext cx="623"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20" name="Group 85"/>
            <p:cNvGrpSpPr>
              <a:grpSpLocks/>
            </p:cNvGrpSpPr>
            <p:nvPr/>
          </p:nvGrpSpPr>
          <p:grpSpPr bwMode="auto">
            <a:xfrm>
              <a:off x="623" y="2245"/>
              <a:ext cx="434" cy="403"/>
              <a:chOff x="623" y="2245"/>
              <a:chExt cx="434" cy="403"/>
            </a:xfrm>
          </p:grpSpPr>
          <p:sp>
            <p:nvSpPr>
              <p:cNvPr id="131" name="Rectangle 86"/>
              <p:cNvSpPr>
                <a:spLocks noChangeArrowheads="1"/>
              </p:cNvSpPr>
              <p:nvPr/>
            </p:nvSpPr>
            <p:spPr bwMode="auto">
              <a:xfrm>
                <a:off x="623" y="2245"/>
                <a:ext cx="434" cy="403"/>
              </a:xfrm>
              <a:prstGeom prst="rect">
                <a:avLst/>
              </a:prstGeom>
              <a:noFill/>
              <a:ln w="25400">
                <a:noFill/>
                <a:miter lim="800000"/>
                <a:headEnd/>
                <a:tailEnd/>
              </a:ln>
              <a:effectLst/>
            </p:spPr>
            <p:txBody>
              <a:bodyPr anchor="ctr" anchorCtr="1"/>
              <a:lstStyle/>
              <a:p>
                <a:endParaRPr lang="en-US"/>
              </a:p>
            </p:txBody>
          </p:sp>
          <p:grpSp>
            <p:nvGrpSpPr>
              <p:cNvPr id="132" name="Group 87"/>
              <p:cNvGrpSpPr>
                <a:grpSpLocks/>
              </p:cNvGrpSpPr>
              <p:nvPr/>
            </p:nvGrpSpPr>
            <p:grpSpPr bwMode="auto">
              <a:xfrm>
                <a:off x="623" y="2245"/>
                <a:ext cx="434" cy="403"/>
                <a:chOff x="623" y="2245"/>
                <a:chExt cx="434" cy="403"/>
              </a:xfrm>
            </p:grpSpPr>
            <p:sp>
              <p:nvSpPr>
                <p:cNvPr id="133" name="Rectangle 88"/>
                <p:cNvSpPr>
                  <a:spLocks noChangeArrowheads="1"/>
                </p:cNvSpPr>
                <p:nvPr/>
              </p:nvSpPr>
              <p:spPr bwMode="auto">
                <a:xfrm>
                  <a:off x="650" y="2245"/>
                  <a:ext cx="380" cy="403"/>
                </a:xfrm>
                <a:prstGeom prst="rect">
                  <a:avLst/>
                </a:prstGeom>
                <a:noFill/>
                <a:ln w="25400">
                  <a:noFill/>
                  <a:miter lim="800000"/>
                  <a:headEnd/>
                  <a:tailEnd/>
                </a:ln>
                <a:effectLst/>
              </p:spPr>
              <p:txBody>
                <a:bodyPr anchor="ctr" anchorCtr="1"/>
                <a:lstStyle/>
                <a:p>
                  <a:pPr algn="r"/>
                  <a:r>
                    <a:rPr lang="en-US" sz="2000">
                      <a:solidFill>
                        <a:srgbClr val="000000"/>
                      </a:solidFill>
                    </a:rPr>
                    <a:t>47</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34" name="Rectangle 89"/>
                <p:cNvSpPr>
                  <a:spLocks noChangeArrowheads="1"/>
                </p:cNvSpPr>
                <p:nvPr/>
              </p:nvSpPr>
              <p:spPr bwMode="auto">
                <a:xfrm>
                  <a:off x="623" y="2245"/>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21" name="Group 90"/>
            <p:cNvGrpSpPr>
              <a:grpSpLocks/>
            </p:cNvGrpSpPr>
            <p:nvPr/>
          </p:nvGrpSpPr>
          <p:grpSpPr bwMode="auto">
            <a:xfrm>
              <a:off x="1057" y="2245"/>
              <a:ext cx="434" cy="403"/>
              <a:chOff x="1057" y="2245"/>
              <a:chExt cx="434" cy="403"/>
            </a:xfrm>
          </p:grpSpPr>
          <p:sp>
            <p:nvSpPr>
              <p:cNvPr id="127" name="Rectangle 91"/>
              <p:cNvSpPr>
                <a:spLocks noChangeArrowheads="1"/>
              </p:cNvSpPr>
              <p:nvPr/>
            </p:nvSpPr>
            <p:spPr bwMode="auto">
              <a:xfrm>
                <a:off x="1057" y="2245"/>
                <a:ext cx="434" cy="403"/>
              </a:xfrm>
              <a:prstGeom prst="rect">
                <a:avLst/>
              </a:prstGeom>
              <a:noFill/>
              <a:ln w="25400">
                <a:noFill/>
                <a:miter lim="800000"/>
                <a:headEnd/>
                <a:tailEnd/>
              </a:ln>
              <a:effectLst/>
            </p:spPr>
            <p:txBody>
              <a:bodyPr anchor="ctr" anchorCtr="1"/>
              <a:lstStyle/>
              <a:p>
                <a:endParaRPr lang="en-US"/>
              </a:p>
            </p:txBody>
          </p:sp>
          <p:grpSp>
            <p:nvGrpSpPr>
              <p:cNvPr id="128" name="Group 92"/>
              <p:cNvGrpSpPr>
                <a:grpSpLocks/>
              </p:cNvGrpSpPr>
              <p:nvPr/>
            </p:nvGrpSpPr>
            <p:grpSpPr bwMode="auto">
              <a:xfrm>
                <a:off x="1057" y="2245"/>
                <a:ext cx="434" cy="403"/>
                <a:chOff x="1057" y="2245"/>
                <a:chExt cx="434" cy="403"/>
              </a:xfrm>
            </p:grpSpPr>
            <p:sp>
              <p:nvSpPr>
                <p:cNvPr id="129" name="Rectangle 93"/>
                <p:cNvSpPr>
                  <a:spLocks noChangeArrowheads="1"/>
                </p:cNvSpPr>
                <p:nvPr/>
              </p:nvSpPr>
              <p:spPr bwMode="auto">
                <a:xfrm>
                  <a:off x="1084" y="2245"/>
                  <a:ext cx="380" cy="403"/>
                </a:xfrm>
                <a:prstGeom prst="rect">
                  <a:avLst/>
                </a:prstGeom>
                <a:noFill/>
                <a:ln w="25400">
                  <a:noFill/>
                  <a:miter lim="800000"/>
                  <a:headEnd/>
                  <a:tailEnd/>
                </a:ln>
                <a:effectLst/>
              </p:spPr>
              <p:txBody>
                <a:bodyPr anchor="ctr" anchorCtr="1"/>
                <a:lstStyle/>
                <a:p>
                  <a:pPr algn="r"/>
                  <a:r>
                    <a:rPr lang="en-US" sz="2000">
                      <a:solidFill>
                        <a:srgbClr val="000000"/>
                      </a:solidFill>
                    </a:rPr>
                    <a:t>13</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30" name="Rectangle 94"/>
                <p:cNvSpPr>
                  <a:spLocks noChangeArrowheads="1"/>
                </p:cNvSpPr>
                <p:nvPr/>
              </p:nvSpPr>
              <p:spPr bwMode="auto">
                <a:xfrm>
                  <a:off x="1057" y="2245"/>
                  <a:ext cx="434" cy="403"/>
                </a:xfrm>
                <a:prstGeom prst="rect">
                  <a:avLst/>
                </a:prstGeom>
                <a:noFill/>
                <a:ln w="25400">
                  <a:solidFill>
                    <a:srgbClr val="A0A0A0"/>
                  </a:solidFill>
                  <a:miter lim="800000"/>
                  <a:headEnd/>
                  <a:tailEnd/>
                </a:ln>
                <a:effectLst/>
              </p:spPr>
              <p:txBody>
                <a:bodyPr anchor="ctr" anchorCtr="1"/>
                <a:lstStyle/>
                <a:p>
                  <a:endParaRPr lang="en-US"/>
                </a:p>
              </p:txBody>
            </p:sp>
          </p:grpSp>
        </p:grpSp>
        <p:grpSp>
          <p:nvGrpSpPr>
            <p:cNvPr id="122" name="Group 95"/>
            <p:cNvGrpSpPr>
              <a:grpSpLocks/>
            </p:cNvGrpSpPr>
            <p:nvPr/>
          </p:nvGrpSpPr>
          <p:grpSpPr bwMode="auto">
            <a:xfrm>
              <a:off x="1491" y="2245"/>
              <a:ext cx="355" cy="403"/>
              <a:chOff x="1491" y="2245"/>
              <a:chExt cx="355" cy="403"/>
            </a:xfrm>
          </p:grpSpPr>
          <p:sp>
            <p:nvSpPr>
              <p:cNvPr id="123" name="Rectangle 96"/>
              <p:cNvSpPr>
                <a:spLocks noChangeArrowheads="1"/>
              </p:cNvSpPr>
              <p:nvPr/>
            </p:nvSpPr>
            <p:spPr bwMode="auto">
              <a:xfrm>
                <a:off x="1491" y="2245"/>
                <a:ext cx="355" cy="403"/>
              </a:xfrm>
              <a:prstGeom prst="rect">
                <a:avLst/>
              </a:prstGeom>
              <a:noFill/>
              <a:ln w="25400">
                <a:noFill/>
                <a:miter lim="800000"/>
                <a:headEnd/>
                <a:tailEnd/>
              </a:ln>
              <a:effectLst/>
            </p:spPr>
            <p:txBody>
              <a:bodyPr anchor="ctr" anchorCtr="1"/>
              <a:lstStyle/>
              <a:p>
                <a:endParaRPr lang="en-US"/>
              </a:p>
            </p:txBody>
          </p:sp>
          <p:grpSp>
            <p:nvGrpSpPr>
              <p:cNvPr id="124" name="Group 97"/>
              <p:cNvGrpSpPr>
                <a:grpSpLocks/>
              </p:cNvGrpSpPr>
              <p:nvPr/>
            </p:nvGrpSpPr>
            <p:grpSpPr bwMode="auto">
              <a:xfrm>
                <a:off x="1491" y="2245"/>
                <a:ext cx="355" cy="403"/>
                <a:chOff x="1491" y="2245"/>
                <a:chExt cx="355" cy="403"/>
              </a:xfrm>
            </p:grpSpPr>
            <p:sp>
              <p:nvSpPr>
                <p:cNvPr id="125" name="Rectangle 98"/>
                <p:cNvSpPr>
                  <a:spLocks noChangeArrowheads="1"/>
                </p:cNvSpPr>
                <p:nvPr/>
              </p:nvSpPr>
              <p:spPr bwMode="auto">
                <a:xfrm>
                  <a:off x="1518" y="2245"/>
                  <a:ext cx="301" cy="403"/>
                </a:xfrm>
                <a:prstGeom prst="rect">
                  <a:avLst/>
                </a:prstGeom>
                <a:noFill/>
                <a:ln w="25400">
                  <a:noFill/>
                  <a:miter lim="800000"/>
                  <a:headEnd/>
                  <a:tailEnd/>
                </a:ln>
                <a:effectLst/>
              </p:spPr>
              <p:txBody>
                <a:bodyPr anchor="ctr" anchorCtr="1"/>
                <a:lstStyle/>
                <a:p>
                  <a:pPr algn="r"/>
                  <a:r>
                    <a:rPr lang="en-US" sz="2000">
                      <a:solidFill>
                        <a:srgbClr val="000000"/>
                      </a:solidFill>
                    </a:rPr>
                    <a:t>60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126" name="Rectangle 99"/>
                <p:cNvSpPr>
                  <a:spLocks noChangeArrowheads="1"/>
                </p:cNvSpPr>
                <p:nvPr/>
              </p:nvSpPr>
              <p:spPr bwMode="auto">
                <a:xfrm>
                  <a:off x="1491" y="2245"/>
                  <a:ext cx="355" cy="403"/>
                </a:xfrm>
                <a:prstGeom prst="rect">
                  <a:avLst/>
                </a:prstGeom>
                <a:noFill/>
                <a:ln w="25400">
                  <a:solidFill>
                    <a:srgbClr val="A0A0A0"/>
                  </a:solidFill>
                  <a:miter lim="800000"/>
                  <a:headEnd/>
                  <a:tailEnd/>
                </a:ln>
                <a:effectLst/>
              </p:spPr>
              <p:txBody>
                <a:bodyPr anchor="ctr" anchorCtr="1"/>
                <a:lstStyle/>
                <a:p>
                  <a:endParaRPr lang="en-US"/>
                </a:p>
              </p:txBody>
            </p:sp>
          </p:grpSp>
        </p:grpSp>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52400"/>
            <a:ext cx="8305800" cy="1143000"/>
          </a:xfrm>
        </p:spPr>
        <p:txBody>
          <a:bodyPr>
            <a:normAutofit fontScale="90000"/>
          </a:bodyPr>
          <a:lstStyle/>
          <a:p>
            <a:r>
              <a:rPr lang="en-US" dirty="0"/>
              <a:t>Logistic Regression Model: Slope</a:t>
            </a:r>
            <a:endParaRPr lang="th-TH" dirty="0"/>
          </a:p>
        </p:txBody>
      </p:sp>
      <p:graphicFrame>
        <p:nvGraphicFramePr>
          <p:cNvPr id="67587" name="Object 3"/>
          <p:cNvGraphicFramePr>
            <a:graphicFrameLocks noChangeAspect="1"/>
          </p:cNvGraphicFramePr>
          <p:nvPr/>
        </p:nvGraphicFramePr>
        <p:xfrm>
          <a:off x="1676400" y="1539875"/>
          <a:ext cx="5018088" cy="5089525"/>
        </p:xfrm>
        <a:graphic>
          <a:graphicData uri="http://schemas.openxmlformats.org/presentationml/2006/ole">
            <p:oleObj spid="_x0000_s260111" name="Equation" r:id="rId3" imgW="2476500" imgH="2514600" progId="">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pic>
        <p:nvPicPr>
          <p:cNvPr id="315394" name="Picture 2"/>
          <p:cNvPicPr>
            <a:picLocks noChangeAspect="1" noChangeArrowheads="1"/>
          </p:cNvPicPr>
          <p:nvPr/>
        </p:nvPicPr>
        <p:blipFill>
          <a:blip r:embed="rId2"/>
          <a:srcRect/>
          <a:stretch>
            <a:fillRect/>
          </a:stretch>
        </p:blipFill>
        <p:spPr bwMode="auto">
          <a:xfrm>
            <a:off x="4114800" y="1143000"/>
            <a:ext cx="4219575" cy="952500"/>
          </a:xfrm>
          <a:prstGeom prst="rect">
            <a:avLst/>
          </a:prstGeom>
          <a:noFill/>
          <a:ln w="9525">
            <a:noFill/>
            <a:miter lim="800000"/>
            <a:headEnd/>
            <a:tailEnd/>
          </a:ln>
          <a:effectLst/>
        </p:spPr>
      </p:pic>
      <p:sp>
        <p:nvSpPr>
          <p:cNvPr id="100" name="TextBox 99"/>
          <p:cNvSpPr txBox="1"/>
          <p:nvPr/>
        </p:nvSpPr>
        <p:spPr>
          <a:xfrm>
            <a:off x="762000" y="2133600"/>
            <a:ext cx="7391400" cy="369332"/>
          </a:xfrm>
          <a:prstGeom prst="rect">
            <a:avLst/>
          </a:prstGeom>
          <a:noFill/>
        </p:spPr>
        <p:txBody>
          <a:bodyPr wrap="square" rtlCol="0">
            <a:spAutoFit/>
          </a:bodyPr>
          <a:lstStyle/>
          <a:p>
            <a:r>
              <a:rPr lang="en-US" dirty="0" smtClean="0"/>
              <a:t>Beta is positive – indicating males are more likely to churn than females.</a:t>
            </a:r>
            <a:endParaRPr lang="en-US" dirty="0"/>
          </a:p>
        </p:txBody>
      </p:sp>
      <p:pic>
        <p:nvPicPr>
          <p:cNvPr id="315395" name="Picture 3"/>
          <p:cNvPicPr>
            <a:picLocks noChangeAspect="1" noChangeArrowheads="1"/>
          </p:cNvPicPr>
          <p:nvPr/>
        </p:nvPicPr>
        <p:blipFill>
          <a:blip r:embed="rId3"/>
          <a:srcRect/>
          <a:stretch>
            <a:fillRect/>
          </a:stretch>
        </p:blipFill>
        <p:spPr bwMode="auto">
          <a:xfrm>
            <a:off x="125835" y="2667000"/>
            <a:ext cx="6579765" cy="3962400"/>
          </a:xfrm>
          <a:prstGeom prst="rect">
            <a:avLst/>
          </a:prstGeom>
          <a:noFill/>
          <a:ln w="9525">
            <a:noFill/>
            <a:miter lim="800000"/>
            <a:headEnd/>
            <a:tailEnd/>
          </a:ln>
          <a:effectLst/>
        </p:spPr>
      </p:pic>
      <p:sp>
        <p:nvSpPr>
          <p:cNvPr id="103" name="Rounded Rectangular Callout 102"/>
          <p:cNvSpPr/>
          <p:nvPr/>
        </p:nvSpPr>
        <p:spPr>
          <a:xfrm>
            <a:off x="7086600" y="2819400"/>
            <a:ext cx="1752600" cy="1600200"/>
          </a:xfrm>
          <a:prstGeom prst="wedgeRoundRectCallout">
            <a:avLst>
              <a:gd name="adj1" fmla="val -112137"/>
              <a:gd name="adj2" fmla="val -272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graph is what you present to explain your findings.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533400"/>
            <a:ext cx="8153400" cy="591312"/>
          </a:xfrm>
        </p:spPr>
        <p:txBody>
          <a:bodyPr>
            <a:noAutofit/>
          </a:bodyPr>
          <a:lstStyle/>
          <a:p>
            <a:r>
              <a:rPr lang="en-US" sz="4000" dirty="0"/>
              <a:t>Logistic Regression Model: Slope</a:t>
            </a:r>
            <a:endParaRPr lang="th-TH" sz="4000" dirty="0"/>
          </a:p>
        </p:txBody>
      </p:sp>
      <p:sp>
        <p:nvSpPr>
          <p:cNvPr id="70659" name="Text Box 3"/>
          <p:cNvSpPr txBox="1">
            <a:spLocks noChangeArrowheads="1"/>
          </p:cNvSpPr>
          <p:nvPr/>
        </p:nvSpPr>
        <p:spPr bwMode="auto">
          <a:xfrm>
            <a:off x="381000" y="1127125"/>
            <a:ext cx="7848600" cy="1785104"/>
          </a:xfrm>
          <a:prstGeom prst="rect">
            <a:avLst/>
          </a:prstGeom>
          <a:noFill/>
          <a:ln w="9525">
            <a:noFill/>
            <a:miter lim="800000"/>
            <a:headEnd/>
            <a:tailEnd/>
          </a:ln>
          <a:effectLst/>
        </p:spPr>
        <p:txBody>
          <a:bodyPr>
            <a:spAutoFit/>
          </a:bodyPr>
          <a:lstStyle/>
          <a:p>
            <a:pPr>
              <a:spcBef>
                <a:spcPct val="50000"/>
              </a:spcBef>
            </a:pPr>
            <a:r>
              <a:rPr lang="en-US" sz="2000" dirty="0">
                <a:latin typeface="Times New Roman" pitchFamily="18" charset="0"/>
                <a:cs typeface="Angsana New" pitchFamily="18" charset="-34"/>
              </a:rPr>
              <a:t>Actual SAS output for the previous logistic regression model.</a:t>
            </a:r>
          </a:p>
          <a:p>
            <a:pPr>
              <a:spcBef>
                <a:spcPct val="50000"/>
              </a:spcBef>
            </a:pPr>
            <a:endParaRPr lang="en-US" sz="2000" b="1" dirty="0" smtClean="0">
              <a:solidFill>
                <a:srgbClr val="0033AA"/>
              </a:solidFill>
            </a:endParaRPr>
          </a:p>
          <a:p>
            <a:pPr>
              <a:spcBef>
                <a:spcPct val="50000"/>
              </a:spcBef>
            </a:pPr>
            <a:r>
              <a:rPr lang="en-US" sz="2000" b="1" dirty="0" smtClean="0">
                <a:solidFill>
                  <a:srgbClr val="0033AA"/>
                </a:solidFill>
              </a:rPr>
              <a:t>For </a:t>
            </a:r>
            <a:r>
              <a:rPr lang="en-US" sz="2000" b="1" dirty="0">
                <a:solidFill>
                  <a:srgbClr val="0033AA"/>
                </a:solidFill>
              </a:rPr>
              <a:t>this model, given it is a 2X2, coded 0,1</a:t>
            </a:r>
          </a:p>
          <a:p>
            <a:pPr>
              <a:spcBef>
                <a:spcPct val="50000"/>
              </a:spcBef>
            </a:pPr>
            <a:endParaRPr lang="th-TH" sz="2000" b="1" dirty="0">
              <a:solidFill>
                <a:srgbClr val="0033AA"/>
              </a:solidFill>
            </a:endParaRPr>
          </a:p>
        </p:txBody>
      </p:sp>
      <p:grpSp>
        <p:nvGrpSpPr>
          <p:cNvPr id="2" name="Group 4"/>
          <p:cNvGrpSpPr>
            <a:grpSpLocks/>
          </p:cNvGrpSpPr>
          <p:nvPr/>
        </p:nvGrpSpPr>
        <p:grpSpPr bwMode="auto">
          <a:xfrm>
            <a:off x="304800" y="2667000"/>
            <a:ext cx="8534400" cy="3733800"/>
            <a:chOff x="0" y="0"/>
            <a:chExt cx="3230" cy="1957"/>
          </a:xfrm>
        </p:grpSpPr>
        <p:grpSp>
          <p:nvGrpSpPr>
            <p:cNvPr id="3" name="Group 5"/>
            <p:cNvGrpSpPr>
              <a:grpSpLocks/>
            </p:cNvGrpSpPr>
            <p:nvPr/>
          </p:nvGrpSpPr>
          <p:grpSpPr bwMode="auto">
            <a:xfrm>
              <a:off x="0" y="0"/>
              <a:ext cx="3230" cy="403"/>
              <a:chOff x="0" y="0"/>
              <a:chExt cx="3230" cy="403"/>
            </a:xfrm>
          </p:grpSpPr>
          <p:sp>
            <p:nvSpPr>
              <p:cNvPr id="70662" name="Rectangle 6"/>
              <p:cNvSpPr>
                <a:spLocks noChangeArrowheads="1"/>
              </p:cNvSpPr>
              <p:nvPr/>
            </p:nvSpPr>
            <p:spPr bwMode="auto">
              <a:xfrm>
                <a:off x="0" y="0"/>
                <a:ext cx="3230" cy="403"/>
              </a:xfrm>
              <a:prstGeom prst="rect">
                <a:avLst/>
              </a:prstGeom>
              <a:noFill/>
              <a:ln w="9525">
                <a:noFill/>
                <a:miter lim="800000"/>
                <a:headEnd/>
                <a:tailEnd/>
              </a:ln>
              <a:effectLst/>
            </p:spPr>
            <p:txBody>
              <a:bodyPr anchor="ctr" anchorCtr="1"/>
              <a:lstStyle/>
              <a:p>
                <a:endParaRPr lang="en-US"/>
              </a:p>
            </p:txBody>
          </p:sp>
          <p:grpSp>
            <p:nvGrpSpPr>
              <p:cNvPr id="4" name="Group 7"/>
              <p:cNvGrpSpPr>
                <a:grpSpLocks/>
              </p:cNvGrpSpPr>
              <p:nvPr/>
            </p:nvGrpSpPr>
            <p:grpSpPr bwMode="auto">
              <a:xfrm>
                <a:off x="0" y="0"/>
                <a:ext cx="3230" cy="403"/>
                <a:chOff x="0" y="0"/>
                <a:chExt cx="3230" cy="403"/>
              </a:xfrm>
            </p:grpSpPr>
            <p:sp>
              <p:nvSpPr>
                <p:cNvPr id="70664" name="Rectangle 8"/>
                <p:cNvSpPr>
                  <a:spLocks noChangeArrowheads="1"/>
                </p:cNvSpPr>
                <p:nvPr/>
              </p:nvSpPr>
              <p:spPr bwMode="auto">
                <a:xfrm>
                  <a:off x="27" y="0"/>
                  <a:ext cx="3176" cy="403"/>
                </a:xfrm>
                <a:prstGeom prst="rect">
                  <a:avLst/>
                </a:prstGeom>
                <a:noFill/>
                <a:ln w="9525">
                  <a:noFill/>
                  <a:miter lim="800000"/>
                  <a:headEnd/>
                  <a:tailEnd/>
                </a:ln>
                <a:effectLst/>
              </p:spPr>
              <p:txBody>
                <a:bodyPr anchor="ctr" anchorCtr="1"/>
                <a:lstStyle/>
                <a:p>
                  <a:pPr algn="ctr"/>
                  <a:r>
                    <a:rPr lang="en-US" sz="2000" b="1">
                      <a:solidFill>
                        <a:srgbClr val="0033AA"/>
                      </a:solidFill>
                    </a:rPr>
                    <a:t>Analysis of Maximum Likelihood Estimates</a:t>
                  </a:r>
                  <a:endParaRPr lang="en-US" sz="2000">
                    <a:latin typeface="Times New Roman" pitchFamily="18" charset="0"/>
                    <a:cs typeface="Times New Roman" pitchFamily="18" charset="0"/>
                  </a:endParaRPr>
                </a:p>
                <a:p>
                  <a:pPr algn="ctr" eaLnBrk="0" hangingPunct="0"/>
                  <a:endParaRPr lang="en-US" sz="2000">
                    <a:latin typeface="Times New Roman" pitchFamily="18" charset="0"/>
                    <a:cs typeface="Angsana New" pitchFamily="18" charset="-34"/>
                  </a:endParaRPr>
                </a:p>
              </p:txBody>
            </p:sp>
            <p:sp>
              <p:nvSpPr>
                <p:cNvPr id="70665" name="Rectangle 9"/>
                <p:cNvSpPr>
                  <a:spLocks noChangeArrowheads="1"/>
                </p:cNvSpPr>
                <p:nvPr/>
              </p:nvSpPr>
              <p:spPr bwMode="auto">
                <a:xfrm>
                  <a:off x="0" y="0"/>
                  <a:ext cx="3230"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5" name="Group 10"/>
            <p:cNvGrpSpPr>
              <a:grpSpLocks/>
            </p:cNvGrpSpPr>
            <p:nvPr/>
          </p:nvGrpSpPr>
          <p:grpSpPr bwMode="auto">
            <a:xfrm>
              <a:off x="0" y="403"/>
              <a:ext cx="634" cy="633"/>
              <a:chOff x="0" y="403"/>
              <a:chExt cx="634" cy="633"/>
            </a:xfrm>
          </p:grpSpPr>
          <p:sp>
            <p:nvSpPr>
              <p:cNvPr id="70667" name="Rectangle 11"/>
              <p:cNvSpPr>
                <a:spLocks noChangeArrowheads="1"/>
              </p:cNvSpPr>
              <p:nvPr/>
            </p:nvSpPr>
            <p:spPr bwMode="auto">
              <a:xfrm>
                <a:off x="0" y="403"/>
                <a:ext cx="634" cy="633"/>
              </a:xfrm>
              <a:prstGeom prst="rect">
                <a:avLst/>
              </a:prstGeom>
              <a:noFill/>
              <a:ln w="9525">
                <a:noFill/>
                <a:miter lim="800000"/>
                <a:headEnd/>
                <a:tailEnd/>
              </a:ln>
              <a:effectLst/>
            </p:spPr>
            <p:txBody>
              <a:bodyPr anchor="ctr" anchorCtr="1"/>
              <a:lstStyle/>
              <a:p>
                <a:endParaRPr lang="en-US"/>
              </a:p>
            </p:txBody>
          </p:sp>
          <p:grpSp>
            <p:nvGrpSpPr>
              <p:cNvPr id="6" name="Group 12"/>
              <p:cNvGrpSpPr>
                <a:grpSpLocks/>
              </p:cNvGrpSpPr>
              <p:nvPr/>
            </p:nvGrpSpPr>
            <p:grpSpPr bwMode="auto">
              <a:xfrm>
                <a:off x="0" y="403"/>
                <a:ext cx="634" cy="633"/>
                <a:chOff x="0" y="403"/>
                <a:chExt cx="634" cy="633"/>
              </a:xfrm>
            </p:grpSpPr>
            <p:sp>
              <p:nvSpPr>
                <p:cNvPr id="70669" name="Rectangle 13"/>
                <p:cNvSpPr>
                  <a:spLocks noChangeArrowheads="1"/>
                </p:cNvSpPr>
                <p:nvPr/>
              </p:nvSpPr>
              <p:spPr bwMode="auto">
                <a:xfrm>
                  <a:off x="27" y="403"/>
                  <a:ext cx="580" cy="633"/>
                </a:xfrm>
                <a:prstGeom prst="rect">
                  <a:avLst/>
                </a:prstGeom>
                <a:noFill/>
                <a:ln w="9525">
                  <a:noFill/>
                  <a:miter lim="800000"/>
                  <a:headEnd/>
                  <a:tailEnd/>
                </a:ln>
                <a:effectLst/>
              </p:spPr>
              <p:txBody>
                <a:bodyPr anchor="ctr" anchorCtr="1"/>
                <a:lstStyle/>
                <a:p>
                  <a:r>
                    <a:rPr lang="en-US" sz="2000" b="1">
                      <a:solidFill>
                        <a:srgbClr val="0033AA"/>
                      </a:solidFill>
                    </a:rPr>
                    <a:t>Parameter</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70670" name="Rectangle 14"/>
                <p:cNvSpPr>
                  <a:spLocks noChangeArrowheads="1"/>
                </p:cNvSpPr>
                <p:nvPr/>
              </p:nvSpPr>
              <p:spPr bwMode="auto">
                <a:xfrm>
                  <a:off x="0" y="403"/>
                  <a:ext cx="634" cy="63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7" name="Group 15"/>
            <p:cNvGrpSpPr>
              <a:grpSpLocks/>
            </p:cNvGrpSpPr>
            <p:nvPr/>
          </p:nvGrpSpPr>
          <p:grpSpPr bwMode="auto">
            <a:xfrm>
              <a:off x="634" y="403"/>
              <a:ext cx="245" cy="633"/>
              <a:chOff x="634" y="403"/>
              <a:chExt cx="245" cy="633"/>
            </a:xfrm>
          </p:grpSpPr>
          <p:sp>
            <p:nvSpPr>
              <p:cNvPr id="70672" name="Rectangle 16"/>
              <p:cNvSpPr>
                <a:spLocks noChangeArrowheads="1"/>
              </p:cNvSpPr>
              <p:nvPr/>
            </p:nvSpPr>
            <p:spPr bwMode="auto">
              <a:xfrm>
                <a:off x="634" y="403"/>
                <a:ext cx="245" cy="633"/>
              </a:xfrm>
              <a:prstGeom prst="rect">
                <a:avLst/>
              </a:prstGeom>
              <a:noFill/>
              <a:ln w="9525">
                <a:noFill/>
                <a:miter lim="800000"/>
                <a:headEnd/>
                <a:tailEnd/>
              </a:ln>
              <a:effectLst/>
            </p:spPr>
            <p:txBody>
              <a:bodyPr anchor="ctr" anchorCtr="1"/>
              <a:lstStyle/>
              <a:p>
                <a:endParaRPr lang="en-US"/>
              </a:p>
            </p:txBody>
          </p:sp>
          <p:grpSp>
            <p:nvGrpSpPr>
              <p:cNvPr id="8" name="Group 17"/>
              <p:cNvGrpSpPr>
                <a:grpSpLocks/>
              </p:cNvGrpSpPr>
              <p:nvPr/>
            </p:nvGrpSpPr>
            <p:grpSpPr bwMode="auto">
              <a:xfrm>
                <a:off x="634" y="403"/>
                <a:ext cx="245" cy="633"/>
                <a:chOff x="634" y="403"/>
                <a:chExt cx="245" cy="633"/>
              </a:xfrm>
            </p:grpSpPr>
            <p:sp>
              <p:nvSpPr>
                <p:cNvPr id="70674" name="Rectangle 18"/>
                <p:cNvSpPr>
                  <a:spLocks noChangeArrowheads="1"/>
                </p:cNvSpPr>
                <p:nvPr/>
              </p:nvSpPr>
              <p:spPr bwMode="auto">
                <a:xfrm>
                  <a:off x="661" y="403"/>
                  <a:ext cx="191" cy="633"/>
                </a:xfrm>
                <a:prstGeom prst="rect">
                  <a:avLst/>
                </a:prstGeom>
                <a:noFill/>
                <a:ln w="9525">
                  <a:noFill/>
                  <a:miter lim="800000"/>
                  <a:headEnd/>
                  <a:tailEnd/>
                </a:ln>
                <a:effectLst/>
              </p:spPr>
              <p:txBody>
                <a:bodyPr anchor="ctr" anchorCtr="1"/>
                <a:lstStyle/>
                <a:p>
                  <a:pPr algn="r"/>
                  <a:r>
                    <a:rPr lang="en-US" sz="2000" b="1">
                      <a:solidFill>
                        <a:srgbClr val="0033AA"/>
                      </a:solidFill>
                    </a:rPr>
                    <a:t>DF</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675" name="Rectangle 19"/>
                <p:cNvSpPr>
                  <a:spLocks noChangeArrowheads="1"/>
                </p:cNvSpPr>
                <p:nvPr/>
              </p:nvSpPr>
              <p:spPr bwMode="auto">
                <a:xfrm>
                  <a:off x="634" y="403"/>
                  <a:ext cx="245" cy="63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9" name="Group 20"/>
            <p:cNvGrpSpPr>
              <a:grpSpLocks/>
            </p:cNvGrpSpPr>
            <p:nvPr/>
          </p:nvGrpSpPr>
          <p:grpSpPr bwMode="auto">
            <a:xfrm>
              <a:off x="879" y="403"/>
              <a:ext cx="537" cy="633"/>
              <a:chOff x="879" y="403"/>
              <a:chExt cx="537" cy="633"/>
            </a:xfrm>
          </p:grpSpPr>
          <p:sp>
            <p:nvSpPr>
              <p:cNvPr id="70677" name="Rectangle 21"/>
              <p:cNvSpPr>
                <a:spLocks noChangeArrowheads="1"/>
              </p:cNvSpPr>
              <p:nvPr/>
            </p:nvSpPr>
            <p:spPr bwMode="auto">
              <a:xfrm>
                <a:off x="879" y="403"/>
                <a:ext cx="537" cy="633"/>
              </a:xfrm>
              <a:prstGeom prst="rect">
                <a:avLst/>
              </a:prstGeom>
              <a:noFill/>
              <a:ln w="9525">
                <a:noFill/>
                <a:miter lim="800000"/>
                <a:headEnd/>
                <a:tailEnd/>
              </a:ln>
              <a:effectLst/>
            </p:spPr>
            <p:txBody>
              <a:bodyPr anchor="ctr" anchorCtr="1"/>
              <a:lstStyle/>
              <a:p>
                <a:endParaRPr lang="en-US"/>
              </a:p>
            </p:txBody>
          </p:sp>
          <p:grpSp>
            <p:nvGrpSpPr>
              <p:cNvPr id="10" name="Group 22"/>
              <p:cNvGrpSpPr>
                <a:grpSpLocks/>
              </p:cNvGrpSpPr>
              <p:nvPr/>
            </p:nvGrpSpPr>
            <p:grpSpPr bwMode="auto">
              <a:xfrm>
                <a:off x="879" y="403"/>
                <a:ext cx="537" cy="633"/>
                <a:chOff x="879" y="403"/>
                <a:chExt cx="537" cy="633"/>
              </a:xfrm>
            </p:grpSpPr>
            <p:sp>
              <p:nvSpPr>
                <p:cNvPr id="70679" name="Rectangle 23"/>
                <p:cNvSpPr>
                  <a:spLocks noChangeArrowheads="1"/>
                </p:cNvSpPr>
                <p:nvPr/>
              </p:nvSpPr>
              <p:spPr bwMode="auto">
                <a:xfrm>
                  <a:off x="906" y="403"/>
                  <a:ext cx="483" cy="633"/>
                </a:xfrm>
                <a:prstGeom prst="rect">
                  <a:avLst/>
                </a:prstGeom>
                <a:noFill/>
                <a:ln w="9525">
                  <a:noFill/>
                  <a:miter lim="800000"/>
                  <a:headEnd/>
                  <a:tailEnd/>
                </a:ln>
                <a:effectLst/>
              </p:spPr>
              <p:txBody>
                <a:bodyPr anchor="ctr" anchorCtr="1"/>
                <a:lstStyle/>
                <a:p>
                  <a:pPr algn="r"/>
                  <a:r>
                    <a:rPr lang="en-US" sz="2000" b="1">
                      <a:solidFill>
                        <a:srgbClr val="0033AA"/>
                      </a:solidFill>
                    </a:rPr>
                    <a:t>Estimate</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680" name="Rectangle 24"/>
                <p:cNvSpPr>
                  <a:spLocks noChangeArrowheads="1"/>
                </p:cNvSpPr>
                <p:nvPr/>
              </p:nvSpPr>
              <p:spPr bwMode="auto">
                <a:xfrm>
                  <a:off x="879" y="403"/>
                  <a:ext cx="537" cy="63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11" name="Group 25"/>
            <p:cNvGrpSpPr>
              <a:grpSpLocks/>
            </p:cNvGrpSpPr>
            <p:nvPr/>
          </p:nvGrpSpPr>
          <p:grpSpPr bwMode="auto">
            <a:xfrm>
              <a:off x="1416" y="403"/>
              <a:ext cx="546" cy="633"/>
              <a:chOff x="1416" y="403"/>
              <a:chExt cx="546" cy="633"/>
            </a:xfrm>
          </p:grpSpPr>
          <p:sp>
            <p:nvSpPr>
              <p:cNvPr id="70682" name="Rectangle 26"/>
              <p:cNvSpPr>
                <a:spLocks noChangeArrowheads="1"/>
              </p:cNvSpPr>
              <p:nvPr/>
            </p:nvSpPr>
            <p:spPr bwMode="auto">
              <a:xfrm>
                <a:off x="1416" y="403"/>
                <a:ext cx="546" cy="633"/>
              </a:xfrm>
              <a:prstGeom prst="rect">
                <a:avLst/>
              </a:prstGeom>
              <a:noFill/>
              <a:ln w="9525">
                <a:noFill/>
                <a:miter lim="800000"/>
                <a:headEnd/>
                <a:tailEnd/>
              </a:ln>
              <a:effectLst/>
            </p:spPr>
            <p:txBody>
              <a:bodyPr anchor="ctr" anchorCtr="1"/>
              <a:lstStyle/>
              <a:p>
                <a:endParaRPr lang="en-US"/>
              </a:p>
            </p:txBody>
          </p:sp>
          <p:grpSp>
            <p:nvGrpSpPr>
              <p:cNvPr id="12" name="Group 27"/>
              <p:cNvGrpSpPr>
                <a:grpSpLocks/>
              </p:cNvGrpSpPr>
              <p:nvPr/>
            </p:nvGrpSpPr>
            <p:grpSpPr bwMode="auto">
              <a:xfrm>
                <a:off x="1416" y="403"/>
                <a:ext cx="546" cy="633"/>
                <a:chOff x="1416" y="403"/>
                <a:chExt cx="546" cy="633"/>
              </a:xfrm>
            </p:grpSpPr>
            <p:sp>
              <p:nvSpPr>
                <p:cNvPr id="70684" name="Rectangle 28"/>
                <p:cNvSpPr>
                  <a:spLocks noChangeArrowheads="1"/>
                </p:cNvSpPr>
                <p:nvPr/>
              </p:nvSpPr>
              <p:spPr bwMode="auto">
                <a:xfrm>
                  <a:off x="1443" y="403"/>
                  <a:ext cx="492" cy="633"/>
                </a:xfrm>
                <a:prstGeom prst="rect">
                  <a:avLst/>
                </a:prstGeom>
                <a:noFill/>
                <a:ln w="9525">
                  <a:noFill/>
                  <a:miter lim="800000"/>
                  <a:headEnd/>
                  <a:tailEnd/>
                </a:ln>
                <a:effectLst/>
              </p:spPr>
              <p:txBody>
                <a:bodyPr anchor="ctr" anchorCtr="1"/>
                <a:lstStyle/>
                <a:p>
                  <a:pPr algn="r"/>
                  <a:r>
                    <a:rPr lang="en-US" sz="2000" b="1">
                      <a:solidFill>
                        <a:srgbClr val="0033AA"/>
                      </a:solidFill>
                    </a:rPr>
                    <a:t>Standard</a:t>
                  </a:r>
                  <a:br>
                    <a:rPr lang="en-US" sz="2000" b="1">
                      <a:solidFill>
                        <a:srgbClr val="0033AA"/>
                      </a:solidFill>
                    </a:rPr>
                  </a:br>
                  <a:r>
                    <a:rPr lang="en-US" sz="2000" b="1">
                      <a:solidFill>
                        <a:srgbClr val="0033AA"/>
                      </a:solidFill>
                    </a:rPr>
                    <a:t>Error</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685" name="Rectangle 29"/>
                <p:cNvSpPr>
                  <a:spLocks noChangeArrowheads="1"/>
                </p:cNvSpPr>
                <p:nvPr/>
              </p:nvSpPr>
              <p:spPr bwMode="auto">
                <a:xfrm>
                  <a:off x="1416" y="403"/>
                  <a:ext cx="546" cy="63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13" name="Group 30"/>
            <p:cNvGrpSpPr>
              <a:grpSpLocks/>
            </p:cNvGrpSpPr>
            <p:nvPr/>
          </p:nvGrpSpPr>
          <p:grpSpPr bwMode="auto">
            <a:xfrm>
              <a:off x="1962" y="403"/>
              <a:ext cx="645" cy="633"/>
              <a:chOff x="1962" y="403"/>
              <a:chExt cx="645" cy="633"/>
            </a:xfrm>
          </p:grpSpPr>
          <p:sp>
            <p:nvSpPr>
              <p:cNvPr id="70687" name="Rectangle 31"/>
              <p:cNvSpPr>
                <a:spLocks noChangeArrowheads="1"/>
              </p:cNvSpPr>
              <p:nvPr/>
            </p:nvSpPr>
            <p:spPr bwMode="auto">
              <a:xfrm>
                <a:off x="1962" y="403"/>
                <a:ext cx="645" cy="633"/>
              </a:xfrm>
              <a:prstGeom prst="rect">
                <a:avLst/>
              </a:prstGeom>
              <a:noFill/>
              <a:ln w="9525">
                <a:noFill/>
                <a:miter lim="800000"/>
                <a:headEnd/>
                <a:tailEnd/>
              </a:ln>
              <a:effectLst/>
            </p:spPr>
            <p:txBody>
              <a:bodyPr anchor="ctr" anchorCtr="1"/>
              <a:lstStyle/>
              <a:p>
                <a:endParaRPr lang="en-US"/>
              </a:p>
            </p:txBody>
          </p:sp>
          <p:grpSp>
            <p:nvGrpSpPr>
              <p:cNvPr id="14" name="Group 32"/>
              <p:cNvGrpSpPr>
                <a:grpSpLocks/>
              </p:cNvGrpSpPr>
              <p:nvPr/>
            </p:nvGrpSpPr>
            <p:grpSpPr bwMode="auto">
              <a:xfrm>
                <a:off x="1962" y="403"/>
                <a:ext cx="645" cy="633"/>
                <a:chOff x="1962" y="403"/>
                <a:chExt cx="645" cy="633"/>
              </a:xfrm>
            </p:grpSpPr>
            <p:sp>
              <p:nvSpPr>
                <p:cNvPr id="70689" name="Rectangle 33"/>
                <p:cNvSpPr>
                  <a:spLocks noChangeArrowheads="1"/>
                </p:cNvSpPr>
                <p:nvPr/>
              </p:nvSpPr>
              <p:spPr bwMode="auto">
                <a:xfrm>
                  <a:off x="1989" y="403"/>
                  <a:ext cx="591" cy="633"/>
                </a:xfrm>
                <a:prstGeom prst="rect">
                  <a:avLst/>
                </a:prstGeom>
                <a:noFill/>
                <a:ln w="9525">
                  <a:noFill/>
                  <a:miter lim="800000"/>
                  <a:headEnd/>
                  <a:tailEnd/>
                </a:ln>
                <a:effectLst/>
              </p:spPr>
              <p:txBody>
                <a:bodyPr anchor="ctr" anchorCtr="1"/>
                <a:lstStyle/>
                <a:p>
                  <a:pPr algn="r"/>
                  <a:r>
                    <a:rPr lang="en-US" sz="2000" b="1">
                      <a:solidFill>
                        <a:srgbClr val="0033AA"/>
                      </a:solidFill>
                    </a:rPr>
                    <a:t>Wald</a:t>
                  </a:r>
                  <a:br>
                    <a:rPr lang="en-US" sz="2000" b="1">
                      <a:solidFill>
                        <a:srgbClr val="0033AA"/>
                      </a:solidFill>
                    </a:rPr>
                  </a:br>
                  <a:r>
                    <a:rPr lang="en-US" sz="2000" b="1">
                      <a:solidFill>
                        <a:srgbClr val="0033AA"/>
                      </a:solidFill>
                    </a:rPr>
                    <a:t>Chi-Square</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690" name="Rectangle 34"/>
                <p:cNvSpPr>
                  <a:spLocks noChangeArrowheads="1"/>
                </p:cNvSpPr>
                <p:nvPr/>
              </p:nvSpPr>
              <p:spPr bwMode="auto">
                <a:xfrm>
                  <a:off x="1962" y="403"/>
                  <a:ext cx="645" cy="63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15" name="Group 35"/>
            <p:cNvGrpSpPr>
              <a:grpSpLocks/>
            </p:cNvGrpSpPr>
            <p:nvPr/>
          </p:nvGrpSpPr>
          <p:grpSpPr bwMode="auto">
            <a:xfrm>
              <a:off x="2607" y="403"/>
              <a:ext cx="623" cy="633"/>
              <a:chOff x="2607" y="403"/>
              <a:chExt cx="623" cy="633"/>
            </a:xfrm>
          </p:grpSpPr>
          <p:sp>
            <p:nvSpPr>
              <p:cNvPr id="70692" name="Rectangle 36"/>
              <p:cNvSpPr>
                <a:spLocks noChangeArrowheads="1"/>
              </p:cNvSpPr>
              <p:nvPr/>
            </p:nvSpPr>
            <p:spPr bwMode="auto">
              <a:xfrm>
                <a:off x="2607" y="403"/>
                <a:ext cx="623" cy="633"/>
              </a:xfrm>
              <a:prstGeom prst="rect">
                <a:avLst/>
              </a:prstGeom>
              <a:noFill/>
              <a:ln w="9525">
                <a:noFill/>
                <a:miter lim="800000"/>
                <a:headEnd/>
                <a:tailEnd/>
              </a:ln>
              <a:effectLst/>
            </p:spPr>
            <p:txBody>
              <a:bodyPr anchor="ctr" anchorCtr="1"/>
              <a:lstStyle/>
              <a:p>
                <a:endParaRPr lang="en-US"/>
              </a:p>
            </p:txBody>
          </p:sp>
          <p:grpSp>
            <p:nvGrpSpPr>
              <p:cNvPr id="16" name="Group 37"/>
              <p:cNvGrpSpPr>
                <a:grpSpLocks/>
              </p:cNvGrpSpPr>
              <p:nvPr/>
            </p:nvGrpSpPr>
            <p:grpSpPr bwMode="auto">
              <a:xfrm>
                <a:off x="2607" y="403"/>
                <a:ext cx="623" cy="633"/>
                <a:chOff x="2607" y="403"/>
                <a:chExt cx="623" cy="633"/>
              </a:xfrm>
            </p:grpSpPr>
            <p:sp>
              <p:nvSpPr>
                <p:cNvPr id="70694" name="Rectangle 38"/>
                <p:cNvSpPr>
                  <a:spLocks noChangeArrowheads="1"/>
                </p:cNvSpPr>
                <p:nvPr/>
              </p:nvSpPr>
              <p:spPr bwMode="auto">
                <a:xfrm>
                  <a:off x="2634" y="403"/>
                  <a:ext cx="569" cy="633"/>
                </a:xfrm>
                <a:prstGeom prst="rect">
                  <a:avLst/>
                </a:prstGeom>
                <a:noFill/>
                <a:ln w="9525">
                  <a:noFill/>
                  <a:miter lim="800000"/>
                  <a:headEnd/>
                  <a:tailEnd/>
                </a:ln>
                <a:effectLst/>
              </p:spPr>
              <p:txBody>
                <a:bodyPr anchor="ctr" anchorCtr="1"/>
                <a:lstStyle/>
                <a:p>
                  <a:pPr algn="r"/>
                  <a:r>
                    <a:rPr lang="en-US" sz="2000" b="1">
                      <a:solidFill>
                        <a:srgbClr val="0033AA"/>
                      </a:solidFill>
                    </a:rPr>
                    <a:t>Pr</a:t>
                  </a:r>
                  <a:r>
                    <a:rPr lang="en-US" sz="2000" b="1">
                      <a:solidFill>
                        <a:srgbClr val="0033AA"/>
                      </a:solidFill>
                      <a:latin typeface="Times New Roman"/>
                    </a:rPr>
                    <a:t> </a:t>
                  </a:r>
                  <a:r>
                    <a:rPr lang="en-US" sz="2000" b="1">
                      <a:solidFill>
                        <a:srgbClr val="0033AA"/>
                      </a:solidFill>
                    </a:rPr>
                    <a:t>&gt;</a:t>
                  </a:r>
                  <a:r>
                    <a:rPr lang="en-US" sz="2000" b="1">
                      <a:solidFill>
                        <a:srgbClr val="0033AA"/>
                      </a:solidFill>
                      <a:latin typeface="Times New Roman"/>
                    </a:rPr>
                    <a:t> </a:t>
                  </a:r>
                  <a:r>
                    <a:rPr lang="en-US" sz="2000" b="1">
                      <a:solidFill>
                        <a:srgbClr val="0033AA"/>
                      </a:solidFill>
                    </a:rPr>
                    <a:t>ChiSq</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695" name="Rectangle 39"/>
                <p:cNvSpPr>
                  <a:spLocks noChangeArrowheads="1"/>
                </p:cNvSpPr>
                <p:nvPr/>
              </p:nvSpPr>
              <p:spPr bwMode="auto">
                <a:xfrm>
                  <a:off x="2607" y="403"/>
                  <a:ext cx="623" cy="63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17" name="Group 40"/>
            <p:cNvGrpSpPr>
              <a:grpSpLocks/>
            </p:cNvGrpSpPr>
            <p:nvPr/>
          </p:nvGrpSpPr>
          <p:grpSpPr bwMode="auto">
            <a:xfrm>
              <a:off x="0" y="1036"/>
              <a:ext cx="634" cy="403"/>
              <a:chOff x="0" y="1036"/>
              <a:chExt cx="634" cy="403"/>
            </a:xfrm>
          </p:grpSpPr>
          <p:sp>
            <p:nvSpPr>
              <p:cNvPr id="70697" name="Rectangle 41"/>
              <p:cNvSpPr>
                <a:spLocks noChangeArrowheads="1"/>
              </p:cNvSpPr>
              <p:nvPr/>
            </p:nvSpPr>
            <p:spPr bwMode="auto">
              <a:xfrm>
                <a:off x="0" y="1036"/>
                <a:ext cx="634" cy="403"/>
              </a:xfrm>
              <a:prstGeom prst="rect">
                <a:avLst/>
              </a:prstGeom>
              <a:noFill/>
              <a:ln w="9525">
                <a:noFill/>
                <a:miter lim="800000"/>
                <a:headEnd/>
                <a:tailEnd/>
              </a:ln>
              <a:effectLst/>
            </p:spPr>
            <p:txBody>
              <a:bodyPr anchor="ctr" anchorCtr="1"/>
              <a:lstStyle/>
              <a:p>
                <a:endParaRPr lang="en-US"/>
              </a:p>
            </p:txBody>
          </p:sp>
          <p:grpSp>
            <p:nvGrpSpPr>
              <p:cNvPr id="18" name="Group 42"/>
              <p:cNvGrpSpPr>
                <a:grpSpLocks/>
              </p:cNvGrpSpPr>
              <p:nvPr/>
            </p:nvGrpSpPr>
            <p:grpSpPr bwMode="auto">
              <a:xfrm>
                <a:off x="0" y="1036"/>
                <a:ext cx="634" cy="403"/>
                <a:chOff x="0" y="1036"/>
                <a:chExt cx="634" cy="403"/>
              </a:xfrm>
            </p:grpSpPr>
            <p:sp>
              <p:nvSpPr>
                <p:cNvPr id="70699" name="Rectangle 43"/>
                <p:cNvSpPr>
                  <a:spLocks noChangeArrowheads="1"/>
                </p:cNvSpPr>
                <p:nvPr/>
              </p:nvSpPr>
              <p:spPr bwMode="auto">
                <a:xfrm>
                  <a:off x="27" y="1036"/>
                  <a:ext cx="580" cy="403"/>
                </a:xfrm>
                <a:prstGeom prst="rect">
                  <a:avLst/>
                </a:prstGeom>
                <a:noFill/>
                <a:ln w="9525">
                  <a:noFill/>
                  <a:miter lim="800000"/>
                  <a:headEnd/>
                  <a:tailEnd/>
                </a:ln>
                <a:effectLst/>
              </p:spPr>
              <p:txBody>
                <a:bodyPr anchor="ctr" anchorCtr="1"/>
                <a:lstStyle/>
                <a:p>
                  <a:r>
                    <a:rPr lang="en-US" sz="2000" b="1">
                      <a:solidFill>
                        <a:srgbClr val="0033AA"/>
                      </a:solidFill>
                    </a:rPr>
                    <a:t>Intercept</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70700" name="Rectangle 44"/>
                <p:cNvSpPr>
                  <a:spLocks noChangeArrowheads="1"/>
                </p:cNvSpPr>
                <p:nvPr/>
              </p:nvSpPr>
              <p:spPr bwMode="auto">
                <a:xfrm>
                  <a:off x="0" y="1036"/>
                  <a:ext cx="634"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19" name="Group 45"/>
            <p:cNvGrpSpPr>
              <a:grpSpLocks/>
            </p:cNvGrpSpPr>
            <p:nvPr/>
          </p:nvGrpSpPr>
          <p:grpSpPr bwMode="auto">
            <a:xfrm>
              <a:off x="634" y="1036"/>
              <a:ext cx="245" cy="403"/>
              <a:chOff x="634" y="1036"/>
              <a:chExt cx="245" cy="403"/>
            </a:xfrm>
          </p:grpSpPr>
          <p:sp>
            <p:nvSpPr>
              <p:cNvPr id="70702" name="Rectangle 46"/>
              <p:cNvSpPr>
                <a:spLocks noChangeArrowheads="1"/>
              </p:cNvSpPr>
              <p:nvPr/>
            </p:nvSpPr>
            <p:spPr bwMode="auto">
              <a:xfrm>
                <a:off x="634" y="1036"/>
                <a:ext cx="245" cy="403"/>
              </a:xfrm>
              <a:prstGeom prst="rect">
                <a:avLst/>
              </a:prstGeom>
              <a:noFill/>
              <a:ln w="9525">
                <a:noFill/>
                <a:miter lim="800000"/>
                <a:headEnd/>
                <a:tailEnd/>
              </a:ln>
              <a:effectLst/>
            </p:spPr>
            <p:txBody>
              <a:bodyPr anchor="ctr" anchorCtr="1"/>
              <a:lstStyle/>
              <a:p>
                <a:endParaRPr lang="en-US"/>
              </a:p>
            </p:txBody>
          </p:sp>
          <p:grpSp>
            <p:nvGrpSpPr>
              <p:cNvPr id="20" name="Group 47"/>
              <p:cNvGrpSpPr>
                <a:grpSpLocks/>
              </p:cNvGrpSpPr>
              <p:nvPr/>
            </p:nvGrpSpPr>
            <p:grpSpPr bwMode="auto">
              <a:xfrm>
                <a:off x="634" y="1036"/>
                <a:ext cx="245" cy="403"/>
                <a:chOff x="634" y="1036"/>
                <a:chExt cx="245" cy="403"/>
              </a:xfrm>
            </p:grpSpPr>
            <p:sp>
              <p:nvSpPr>
                <p:cNvPr id="70704" name="Rectangle 48"/>
                <p:cNvSpPr>
                  <a:spLocks noChangeArrowheads="1"/>
                </p:cNvSpPr>
                <p:nvPr/>
              </p:nvSpPr>
              <p:spPr bwMode="auto">
                <a:xfrm>
                  <a:off x="661" y="1036"/>
                  <a:ext cx="191" cy="403"/>
                </a:xfrm>
                <a:prstGeom prst="rect">
                  <a:avLst/>
                </a:prstGeom>
                <a:noFill/>
                <a:ln w="9525">
                  <a:noFill/>
                  <a:miter lim="800000"/>
                  <a:headEnd/>
                  <a:tailEnd/>
                </a:ln>
                <a:effectLst/>
              </p:spPr>
              <p:txBody>
                <a:bodyPr anchor="ctr" anchorCtr="1"/>
                <a:lstStyle/>
                <a:p>
                  <a:pPr algn="r"/>
                  <a:r>
                    <a:rPr lang="en-US" sz="2000">
                      <a:solidFill>
                        <a:srgbClr val="000000"/>
                      </a:solidFill>
                    </a:rPr>
                    <a:t>1</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05" name="Rectangle 49"/>
                <p:cNvSpPr>
                  <a:spLocks noChangeArrowheads="1"/>
                </p:cNvSpPr>
                <p:nvPr/>
              </p:nvSpPr>
              <p:spPr bwMode="auto">
                <a:xfrm>
                  <a:off x="634" y="1036"/>
                  <a:ext cx="245"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21" name="Group 50"/>
            <p:cNvGrpSpPr>
              <a:grpSpLocks/>
            </p:cNvGrpSpPr>
            <p:nvPr/>
          </p:nvGrpSpPr>
          <p:grpSpPr bwMode="auto">
            <a:xfrm>
              <a:off x="879" y="1036"/>
              <a:ext cx="537" cy="403"/>
              <a:chOff x="879" y="1036"/>
              <a:chExt cx="537" cy="403"/>
            </a:xfrm>
          </p:grpSpPr>
          <p:sp>
            <p:nvSpPr>
              <p:cNvPr id="70707" name="Rectangle 51"/>
              <p:cNvSpPr>
                <a:spLocks noChangeArrowheads="1"/>
              </p:cNvSpPr>
              <p:nvPr/>
            </p:nvSpPr>
            <p:spPr bwMode="auto">
              <a:xfrm>
                <a:off x="879" y="1036"/>
                <a:ext cx="537" cy="403"/>
              </a:xfrm>
              <a:prstGeom prst="rect">
                <a:avLst/>
              </a:prstGeom>
              <a:noFill/>
              <a:ln w="9525">
                <a:noFill/>
                <a:miter lim="800000"/>
                <a:headEnd/>
                <a:tailEnd/>
              </a:ln>
              <a:effectLst/>
            </p:spPr>
            <p:txBody>
              <a:bodyPr anchor="ctr" anchorCtr="1"/>
              <a:lstStyle/>
              <a:p>
                <a:endParaRPr lang="en-US"/>
              </a:p>
            </p:txBody>
          </p:sp>
          <p:grpSp>
            <p:nvGrpSpPr>
              <p:cNvPr id="22" name="Group 52"/>
              <p:cNvGrpSpPr>
                <a:grpSpLocks/>
              </p:cNvGrpSpPr>
              <p:nvPr/>
            </p:nvGrpSpPr>
            <p:grpSpPr bwMode="auto">
              <a:xfrm>
                <a:off x="879" y="1036"/>
                <a:ext cx="537" cy="403"/>
                <a:chOff x="879" y="1036"/>
                <a:chExt cx="537" cy="403"/>
              </a:xfrm>
            </p:grpSpPr>
            <p:sp>
              <p:nvSpPr>
                <p:cNvPr id="70709" name="Rectangle 53"/>
                <p:cNvSpPr>
                  <a:spLocks noChangeArrowheads="1"/>
                </p:cNvSpPr>
                <p:nvPr/>
              </p:nvSpPr>
              <p:spPr bwMode="auto">
                <a:xfrm>
                  <a:off x="906" y="1036"/>
                  <a:ext cx="483" cy="403"/>
                </a:xfrm>
                <a:prstGeom prst="rect">
                  <a:avLst/>
                </a:prstGeom>
                <a:noFill/>
                <a:ln w="9525">
                  <a:noFill/>
                  <a:miter lim="800000"/>
                  <a:headEnd/>
                  <a:tailEnd/>
                </a:ln>
                <a:effectLst/>
              </p:spPr>
              <p:txBody>
                <a:bodyPr anchor="ctr" anchorCtr="1"/>
                <a:lstStyle/>
                <a:p>
                  <a:pPr algn="r"/>
                  <a:r>
                    <a:rPr lang="en-US" sz="2000">
                      <a:solidFill>
                        <a:srgbClr val="000000"/>
                      </a:solidFill>
                    </a:rPr>
                    <a:t>-1.6094</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10" name="Rectangle 54"/>
                <p:cNvSpPr>
                  <a:spLocks noChangeArrowheads="1"/>
                </p:cNvSpPr>
                <p:nvPr/>
              </p:nvSpPr>
              <p:spPr bwMode="auto">
                <a:xfrm>
                  <a:off x="879" y="1036"/>
                  <a:ext cx="537"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23" name="Group 55"/>
            <p:cNvGrpSpPr>
              <a:grpSpLocks/>
            </p:cNvGrpSpPr>
            <p:nvPr/>
          </p:nvGrpSpPr>
          <p:grpSpPr bwMode="auto">
            <a:xfrm>
              <a:off x="1416" y="1036"/>
              <a:ext cx="546" cy="403"/>
              <a:chOff x="1416" y="1036"/>
              <a:chExt cx="546" cy="403"/>
            </a:xfrm>
          </p:grpSpPr>
          <p:sp>
            <p:nvSpPr>
              <p:cNvPr id="70712" name="Rectangle 56"/>
              <p:cNvSpPr>
                <a:spLocks noChangeArrowheads="1"/>
              </p:cNvSpPr>
              <p:nvPr/>
            </p:nvSpPr>
            <p:spPr bwMode="auto">
              <a:xfrm>
                <a:off x="1416" y="1036"/>
                <a:ext cx="546" cy="403"/>
              </a:xfrm>
              <a:prstGeom prst="rect">
                <a:avLst/>
              </a:prstGeom>
              <a:noFill/>
              <a:ln w="9525">
                <a:noFill/>
                <a:miter lim="800000"/>
                <a:headEnd/>
                <a:tailEnd/>
              </a:ln>
              <a:effectLst/>
            </p:spPr>
            <p:txBody>
              <a:bodyPr anchor="ctr" anchorCtr="1"/>
              <a:lstStyle/>
              <a:p>
                <a:endParaRPr lang="en-US"/>
              </a:p>
            </p:txBody>
          </p:sp>
          <p:grpSp>
            <p:nvGrpSpPr>
              <p:cNvPr id="24" name="Group 57"/>
              <p:cNvGrpSpPr>
                <a:grpSpLocks/>
              </p:cNvGrpSpPr>
              <p:nvPr/>
            </p:nvGrpSpPr>
            <p:grpSpPr bwMode="auto">
              <a:xfrm>
                <a:off x="1416" y="1036"/>
                <a:ext cx="546" cy="403"/>
                <a:chOff x="1416" y="1036"/>
                <a:chExt cx="546" cy="403"/>
              </a:xfrm>
            </p:grpSpPr>
            <p:sp>
              <p:nvSpPr>
                <p:cNvPr id="70714" name="Rectangle 58"/>
                <p:cNvSpPr>
                  <a:spLocks noChangeArrowheads="1"/>
                </p:cNvSpPr>
                <p:nvPr/>
              </p:nvSpPr>
              <p:spPr bwMode="auto">
                <a:xfrm>
                  <a:off x="1443" y="1036"/>
                  <a:ext cx="492" cy="403"/>
                </a:xfrm>
                <a:prstGeom prst="rect">
                  <a:avLst/>
                </a:prstGeom>
                <a:noFill/>
                <a:ln w="9525">
                  <a:noFill/>
                  <a:miter lim="800000"/>
                  <a:headEnd/>
                  <a:tailEnd/>
                </a:ln>
                <a:effectLst/>
              </p:spPr>
              <p:txBody>
                <a:bodyPr anchor="ctr" anchorCtr="1"/>
                <a:lstStyle/>
                <a:p>
                  <a:pPr algn="r"/>
                  <a:r>
                    <a:rPr lang="en-US" sz="2000">
                      <a:solidFill>
                        <a:srgbClr val="000000"/>
                      </a:solidFill>
                    </a:rPr>
                    <a:t>0.4899</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15" name="Rectangle 59"/>
                <p:cNvSpPr>
                  <a:spLocks noChangeArrowheads="1"/>
                </p:cNvSpPr>
                <p:nvPr/>
              </p:nvSpPr>
              <p:spPr bwMode="auto">
                <a:xfrm>
                  <a:off x="1416" y="1036"/>
                  <a:ext cx="546"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25" name="Group 60"/>
            <p:cNvGrpSpPr>
              <a:grpSpLocks/>
            </p:cNvGrpSpPr>
            <p:nvPr/>
          </p:nvGrpSpPr>
          <p:grpSpPr bwMode="auto">
            <a:xfrm>
              <a:off x="1962" y="1036"/>
              <a:ext cx="645" cy="403"/>
              <a:chOff x="1962" y="1036"/>
              <a:chExt cx="645" cy="403"/>
            </a:xfrm>
          </p:grpSpPr>
          <p:sp>
            <p:nvSpPr>
              <p:cNvPr id="70717" name="Rectangle 61"/>
              <p:cNvSpPr>
                <a:spLocks noChangeArrowheads="1"/>
              </p:cNvSpPr>
              <p:nvPr/>
            </p:nvSpPr>
            <p:spPr bwMode="auto">
              <a:xfrm>
                <a:off x="1962" y="1036"/>
                <a:ext cx="645" cy="403"/>
              </a:xfrm>
              <a:prstGeom prst="rect">
                <a:avLst/>
              </a:prstGeom>
              <a:noFill/>
              <a:ln w="9525">
                <a:noFill/>
                <a:miter lim="800000"/>
                <a:headEnd/>
                <a:tailEnd/>
              </a:ln>
              <a:effectLst/>
            </p:spPr>
            <p:txBody>
              <a:bodyPr anchor="ctr" anchorCtr="1"/>
              <a:lstStyle/>
              <a:p>
                <a:endParaRPr lang="en-US"/>
              </a:p>
            </p:txBody>
          </p:sp>
          <p:grpSp>
            <p:nvGrpSpPr>
              <p:cNvPr id="26" name="Group 62"/>
              <p:cNvGrpSpPr>
                <a:grpSpLocks/>
              </p:cNvGrpSpPr>
              <p:nvPr/>
            </p:nvGrpSpPr>
            <p:grpSpPr bwMode="auto">
              <a:xfrm>
                <a:off x="1962" y="1036"/>
                <a:ext cx="645" cy="403"/>
                <a:chOff x="1962" y="1036"/>
                <a:chExt cx="645" cy="403"/>
              </a:xfrm>
            </p:grpSpPr>
            <p:sp>
              <p:nvSpPr>
                <p:cNvPr id="70719" name="Rectangle 63"/>
                <p:cNvSpPr>
                  <a:spLocks noChangeArrowheads="1"/>
                </p:cNvSpPr>
                <p:nvPr/>
              </p:nvSpPr>
              <p:spPr bwMode="auto">
                <a:xfrm>
                  <a:off x="1989" y="1036"/>
                  <a:ext cx="591" cy="403"/>
                </a:xfrm>
                <a:prstGeom prst="rect">
                  <a:avLst/>
                </a:prstGeom>
                <a:noFill/>
                <a:ln w="9525">
                  <a:noFill/>
                  <a:miter lim="800000"/>
                  <a:headEnd/>
                  <a:tailEnd/>
                </a:ln>
                <a:effectLst/>
              </p:spPr>
              <p:txBody>
                <a:bodyPr anchor="ctr" anchorCtr="1"/>
                <a:lstStyle/>
                <a:p>
                  <a:pPr algn="r"/>
                  <a:r>
                    <a:rPr lang="en-US" sz="2000">
                      <a:solidFill>
                        <a:srgbClr val="000000"/>
                      </a:solidFill>
                    </a:rPr>
                    <a:t>10.7929</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20" name="Rectangle 64"/>
                <p:cNvSpPr>
                  <a:spLocks noChangeArrowheads="1"/>
                </p:cNvSpPr>
                <p:nvPr/>
              </p:nvSpPr>
              <p:spPr bwMode="auto">
                <a:xfrm>
                  <a:off x="1962" y="1036"/>
                  <a:ext cx="645"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27" name="Group 65"/>
            <p:cNvGrpSpPr>
              <a:grpSpLocks/>
            </p:cNvGrpSpPr>
            <p:nvPr/>
          </p:nvGrpSpPr>
          <p:grpSpPr bwMode="auto">
            <a:xfrm>
              <a:off x="2607" y="1036"/>
              <a:ext cx="623" cy="403"/>
              <a:chOff x="2607" y="1036"/>
              <a:chExt cx="623" cy="403"/>
            </a:xfrm>
          </p:grpSpPr>
          <p:sp>
            <p:nvSpPr>
              <p:cNvPr id="70722" name="Rectangle 66"/>
              <p:cNvSpPr>
                <a:spLocks noChangeArrowheads="1"/>
              </p:cNvSpPr>
              <p:nvPr/>
            </p:nvSpPr>
            <p:spPr bwMode="auto">
              <a:xfrm>
                <a:off x="2607" y="1036"/>
                <a:ext cx="623" cy="403"/>
              </a:xfrm>
              <a:prstGeom prst="rect">
                <a:avLst/>
              </a:prstGeom>
              <a:noFill/>
              <a:ln w="9525">
                <a:noFill/>
                <a:miter lim="800000"/>
                <a:headEnd/>
                <a:tailEnd/>
              </a:ln>
              <a:effectLst/>
            </p:spPr>
            <p:txBody>
              <a:bodyPr anchor="ctr" anchorCtr="1"/>
              <a:lstStyle/>
              <a:p>
                <a:endParaRPr lang="en-US"/>
              </a:p>
            </p:txBody>
          </p:sp>
          <p:grpSp>
            <p:nvGrpSpPr>
              <p:cNvPr id="28" name="Group 67"/>
              <p:cNvGrpSpPr>
                <a:grpSpLocks/>
              </p:cNvGrpSpPr>
              <p:nvPr/>
            </p:nvGrpSpPr>
            <p:grpSpPr bwMode="auto">
              <a:xfrm>
                <a:off x="2607" y="1036"/>
                <a:ext cx="623" cy="403"/>
                <a:chOff x="2607" y="1036"/>
                <a:chExt cx="623" cy="403"/>
              </a:xfrm>
            </p:grpSpPr>
            <p:sp>
              <p:nvSpPr>
                <p:cNvPr id="70724" name="Rectangle 68"/>
                <p:cNvSpPr>
                  <a:spLocks noChangeArrowheads="1"/>
                </p:cNvSpPr>
                <p:nvPr/>
              </p:nvSpPr>
              <p:spPr bwMode="auto">
                <a:xfrm>
                  <a:off x="2634" y="1036"/>
                  <a:ext cx="569" cy="403"/>
                </a:xfrm>
                <a:prstGeom prst="rect">
                  <a:avLst/>
                </a:prstGeom>
                <a:noFill/>
                <a:ln w="9525">
                  <a:noFill/>
                  <a:miter lim="800000"/>
                  <a:headEnd/>
                  <a:tailEnd/>
                </a:ln>
                <a:effectLst/>
              </p:spPr>
              <p:txBody>
                <a:bodyPr anchor="ctr" anchorCtr="1"/>
                <a:lstStyle/>
                <a:p>
                  <a:pPr algn="r"/>
                  <a:r>
                    <a:rPr lang="en-US" sz="2000">
                      <a:solidFill>
                        <a:srgbClr val="000000"/>
                      </a:solidFill>
                    </a:rPr>
                    <a:t>0.0010</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25" name="Rectangle 69"/>
                <p:cNvSpPr>
                  <a:spLocks noChangeArrowheads="1"/>
                </p:cNvSpPr>
                <p:nvPr/>
              </p:nvSpPr>
              <p:spPr bwMode="auto">
                <a:xfrm>
                  <a:off x="2607" y="1036"/>
                  <a:ext cx="623" cy="403"/>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29" name="Group 70"/>
            <p:cNvGrpSpPr>
              <a:grpSpLocks/>
            </p:cNvGrpSpPr>
            <p:nvPr/>
          </p:nvGrpSpPr>
          <p:grpSpPr bwMode="auto">
            <a:xfrm>
              <a:off x="0" y="1439"/>
              <a:ext cx="634" cy="518"/>
              <a:chOff x="0" y="1439"/>
              <a:chExt cx="634" cy="518"/>
            </a:xfrm>
          </p:grpSpPr>
          <p:sp>
            <p:nvSpPr>
              <p:cNvPr id="70727" name="Rectangle 71"/>
              <p:cNvSpPr>
                <a:spLocks noChangeArrowheads="1"/>
              </p:cNvSpPr>
              <p:nvPr/>
            </p:nvSpPr>
            <p:spPr bwMode="auto">
              <a:xfrm>
                <a:off x="0" y="1439"/>
                <a:ext cx="634" cy="518"/>
              </a:xfrm>
              <a:prstGeom prst="rect">
                <a:avLst/>
              </a:prstGeom>
              <a:noFill/>
              <a:ln w="9525">
                <a:noFill/>
                <a:miter lim="800000"/>
                <a:headEnd/>
                <a:tailEnd/>
              </a:ln>
              <a:effectLst/>
            </p:spPr>
            <p:txBody>
              <a:bodyPr anchor="ctr" anchorCtr="1"/>
              <a:lstStyle/>
              <a:p>
                <a:endParaRPr lang="en-US"/>
              </a:p>
            </p:txBody>
          </p:sp>
          <p:grpSp>
            <p:nvGrpSpPr>
              <p:cNvPr id="30" name="Group 72"/>
              <p:cNvGrpSpPr>
                <a:grpSpLocks/>
              </p:cNvGrpSpPr>
              <p:nvPr/>
            </p:nvGrpSpPr>
            <p:grpSpPr bwMode="auto">
              <a:xfrm>
                <a:off x="0" y="1439"/>
                <a:ext cx="634" cy="518"/>
                <a:chOff x="0" y="1439"/>
                <a:chExt cx="634" cy="518"/>
              </a:xfrm>
            </p:grpSpPr>
            <p:sp>
              <p:nvSpPr>
                <p:cNvPr id="70729" name="Rectangle 73"/>
                <p:cNvSpPr>
                  <a:spLocks noChangeArrowheads="1"/>
                </p:cNvSpPr>
                <p:nvPr/>
              </p:nvSpPr>
              <p:spPr bwMode="auto">
                <a:xfrm>
                  <a:off x="27" y="1439"/>
                  <a:ext cx="580" cy="518"/>
                </a:xfrm>
                <a:prstGeom prst="rect">
                  <a:avLst/>
                </a:prstGeom>
                <a:noFill/>
                <a:ln w="9525">
                  <a:noFill/>
                  <a:miter lim="800000"/>
                  <a:headEnd/>
                  <a:tailEnd/>
                </a:ln>
                <a:effectLst/>
              </p:spPr>
              <p:txBody>
                <a:bodyPr anchor="ctr" anchorCtr="1"/>
                <a:lstStyle/>
                <a:p>
                  <a:r>
                    <a:rPr lang="en-US" sz="2000" b="1">
                      <a:solidFill>
                        <a:srgbClr val="0033AA"/>
                      </a:solidFill>
                    </a:rPr>
                    <a:t>treatment1</a:t>
                  </a:r>
                  <a:endParaRPr lang="en-US" sz="2000">
                    <a:latin typeface="Times New Roman" pitchFamily="18" charset="0"/>
                    <a:cs typeface="Times New Roman" pitchFamily="18" charset="0"/>
                  </a:endParaRPr>
                </a:p>
                <a:p>
                  <a:pPr eaLnBrk="0" hangingPunct="0"/>
                  <a:endParaRPr lang="en-US" sz="2000">
                    <a:latin typeface="Times New Roman" pitchFamily="18" charset="0"/>
                    <a:cs typeface="Angsana New" pitchFamily="18" charset="-34"/>
                  </a:endParaRPr>
                </a:p>
              </p:txBody>
            </p:sp>
            <p:sp>
              <p:nvSpPr>
                <p:cNvPr id="70730" name="Rectangle 74"/>
                <p:cNvSpPr>
                  <a:spLocks noChangeArrowheads="1"/>
                </p:cNvSpPr>
                <p:nvPr/>
              </p:nvSpPr>
              <p:spPr bwMode="auto">
                <a:xfrm>
                  <a:off x="0" y="1439"/>
                  <a:ext cx="634" cy="518"/>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31" name="Group 75"/>
            <p:cNvGrpSpPr>
              <a:grpSpLocks/>
            </p:cNvGrpSpPr>
            <p:nvPr/>
          </p:nvGrpSpPr>
          <p:grpSpPr bwMode="auto">
            <a:xfrm>
              <a:off x="634" y="1439"/>
              <a:ext cx="245" cy="518"/>
              <a:chOff x="634" y="1439"/>
              <a:chExt cx="245" cy="518"/>
            </a:xfrm>
          </p:grpSpPr>
          <p:sp>
            <p:nvSpPr>
              <p:cNvPr id="70732" name="Rectangle 76"/>
              <p:cNvSpPr>
                <a:spLocks noChangeArrowheads="1"/>
              </p:cNvSpPr>
              <p:nvPr/>
            </p:nvSpPr>
            <p:spPr bwMode="auto">
              <a:xfrm>
                <a:off x="634" y="1439"/>
                <a:ext cx="245" cy="518"/>
              </a:xfrm>
              <a:prstGeom prst="rect">
                <a:avLst/>
              </a:prstGeom>
              <a:noFill/>
              <a:ln w="9525">
                <a:noFill/>
                <a:miter lim="800000"/>
                <a:headEnd/>
                <a:tailEnd/>
              </a:ln>
              <a:effectLst/>
            </p:spPr>
            <p:txBody>
              <a:bodyPr anchor="ctr" anchorCtr="1"/>
              <a:lstStyle/>
              <a:p>
                <a:endParaRPr lang="en-US"/>
              </a:p>
            </p:txBody>
          </p:sp>
          <p:grpSp>
            <p:nvGrpSpPr>
              <p:cNvPr id="70656" name="Group 77"/>
              <p:cNvGrpSpPr>
                <a:grpSpLocks/>
              </p:cNvGrpSpPr>
              <p:nvPr/>
            </p:nvGrpSpPr>
            <p:grpSpPr bwMode="auto">
              <a:xfrm>
                <a:off x="634" y="1439"/>
                <a:ext cx="245" cy="518"/>
                <a:chOff x="634" y="1439"/>
                <a:chExt cx="245" cy="518"/>
              </a:xfrm>
            </p:grpSpPr>
            <p:sp>
              <p:nvSpPr>
                <p:cNvPr id="70734" name="Rectangle 78"/>
                <p:cNvSpPr>
                  <a:spLocks noChangeArrowheads="1"/>
                </p:cNvSpPr>
                <p:nvPr/>
              </p:nvSpPr>
              <p:spPr bwMode="auto">
                <a:xfrm>
                  <a:off x="661" y="1439"/>
                  <a:ext cx="191" cy="518"/>
                </a:xfrm>
                <a:prstGeom prst="rect">
                  <a:avLst/>
                </a:prstGeom>
                <a:noFill/>
                <a:ln w="9525">
                  <a:noFill/>
                  <a:miter lim="800000"/>
                  <a:headEnd/>
                  <a:tailEnd/>
                </a:ln>
                <a:effectLst/>
              </p:spPr>
              <p:txBody>
                <a:bodyPr anchor="ctr" anchorCtr="1"/>
                <a:lstStyle/>
                <a:p>
                  <a:pPr algn="r"/>
                  <a:r>
                    <a:rPr lang="en-US" sz="2000">
                      <a:solidFill>
                        <a:srgbClr val="000000"/>
                      </a:solidFill>
                    </a:rPr>
                    <a:t>1</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35" name="Rectangle 79"/>
                <p:cNvSpPr>
                  <a:spLocks noChangeArrowheads="1"/>
                </p:cNvSpPr>
                <p:nvPr/>
              </p:nvSpPr>
              <p:spPr bwMode="auto">
                <a:xfrm>
                  <a:off x="634" y="1439"/>
                  <a:ext cx="245" cy="518"/>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70657" name="Group 80"/>
            <p:cNvGrpSpPr>
              <a:grpSpLocks/>
            </p:cNvGrpSpPr>
            <p:nvPr/>
          </p:nvGrpSpPr>
          <p:grpSpPr bwMode="auto">
            <a:xfrm>
              <a:off x="879" y="1439"/>
              <a:ext cx="537" cy="518"/>
              <a:chOff x="879" y="1439"/>
              <a:chExt cx="537" cy="518"/>
            </a:xfrm>
          </p:grpSpPr>
          <p:sp>
            <p:nvSpPr>
              <p:cNvPr id="70737" name="Rectangle 81"/>
              <p:cNvSpPr>
                <a:spLocks noChangeArrowheads="1"/>
              </p:cNvSpPr>
              <p:nvPr/>
            </p:nvSpPr>
            <p:spPr bwMode="auto">
              <a:xfrm>
                <a:off x="879" y="1439"/>
                <a:ext cx="537" cy="518"/>
              </a:xfrm>
              <a:prstGeom prst="rect">
                <a:avLst/>
              </a:prstGeom>
              <a:noFill/>
              <a:ln w="9525">
                <a:noFill/>
                <a:miter lim="800000"/>
                <a:headEnd/>
                <a:tailEnd/>
              </a:ln>
              <a:effectLst/>
            </p:spPr>
            <p:txBody>
              <a:bodyPr anchor="ctr" anchorCtr="1"/>
              <a:lstStyle/>
              <a:p>
                <a:endParaRPr lang="en-US"/>
              </a:p>
            </p:txBody>
          </p:sp>
          <p:grpSp>
            <p:nvGrpSpPr>
              <p:cNvPr id="70660" name="Group 82"/>
              <p:cNvGrpSpPr>
                <a:grpSpLocks/>
              </p:cNvGrpSpPr>
              <p:nvPr/>
            </p:nvGrpSpPr>
            <p:grpSpPr bwMode="auto">
              <a:xfrm>
                <a:off x="879" y="1439"/>
                <a:ext cx="537" cy="518"/>
                <a:chOff x="879" y="1439"/>
                <a:chExt cx="537" cy="518"/>
              </a:xfrm>
            </p:grpSpPr>
            <p:sp>
              <p:nvSpPr>
                <p:cNvPr id="70739" name="Rectangle 83"/>
                <p:cNvSpPr>
                  <a:spLocks noChangeArrowheads="1"/>
                </p:cNvSpPr>
                <p:nvPr/>
              </p:nvSpPr>
              <p:spPr bwMode="auto">
                <a:xfrm>
                  <a:off x="906" y="1439"/>
                  <a:ext cx="483" cy="518"/>
                </a:xfrm>
                <a:prstGeom prst="rect">
                  <a:avLst/>
                </a:prstGeom>
                <a:noFill/>
                <a:ln w="9525">
                  <a:noFill/>
                  <a:miter lim="800000"/>
                  <a:headEnd/>
                  <a:tailEnd/>
                </a:ln>
                <a:effectLst/>
              </p:spPr>
              <p:txBody>
                <a:bodyPr anchor="ctr" anchorCtr="1"/>
                <a:lstStyle/>
                <a:p>
                  <a:pPr algn="r"/>
                  <a:r>
                    <a:rPr lang="en-US" sz="2000">
                      <a:solidFill>
                        <a:srgbClr val="000000"/>
                      </a:solidFill>
                    </a:rPr>
                    <a:t>0.5978</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40" name="Rectangle 84"/>
                <p:cNvSpPr>
                  <a:spLocks noChangeArrowheads="1"/>
                </p:cNvSpPr>
                <p:nvPr/>
              </p:nvSpPr>
              <p:spPr bwMode="auto">
                <a:xfrm>
                  <a:off x="879" y="1439"/>
                  <a:ext cx="537" cy="518"/>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70661" name="Group 85"/>
            <p:cNvGrpSpPr>
              <a:grpSpLocks/>
            </p:cNvGrpSpPr>
            <p:nvPr/>
          </p:nvGrpSpPr>
          <p:grpSpPr bwMode="auto">
            <a:xfrm>
              <a:off x="1416" y="1439"/>
              <a:ext cx="546" cy="518"/>
              <a:chOff x="1416" y="1439"/>
              <a:chExt cx="546" cy="518"/>
            </a:xfrm>
          </p:grpSpPr>
          <p:sp>
            <p:nvSpPr>
              <p:cNvPr id="70742" name="Rectangle 86"/>
              <p:cNvSpPr>
                <a:spLocks noChangeArrowheads="1"/>
              </p:cNvSpPr>
              <p:nvPr/>
            </p:nvSpPr>
            <p:spPr bwMode="auto">
              <a:xfrm>
                <a:off x="1416" y="1439"/>
                <a:ext cx="546" cy="518"/>
              </a:xfrm>
              <a:prstGeom prst="rect">
                <a:avLst/>
              </a:prstGeom>
              <a:noFill/>
              <a:ln w="9525">
                <a:noFill/>
                <a:miter lim="800000"/>
                <a:headEnd/>
                <a:tailEnd/>
              </a:ln>
              <a:effectLst/>
            </p:spPr>
            <p:txBody>
              <a:bodyPr anchor="ctr" anchorCtr="1"/>
              <a:lstStyle/>
              <a:p>
                <a:endParaRPr lang="en-US"/>
              </a:p>
            </p:txBody>
          </p:sp>
          <p:grpSp>
            <p:nvGrpSpPr>
              <p:cNvPr id="70663" name="Group 87"/>
              <p:cNvGrpSpPr>
                <a:grpSpLocks/>
              </p:cNvGrpSpPr>
              <p:nvPr/>
            </p:nvGrpSpPr>
            <p:grpSpPr bwMode="auto">
              <a:xfrm>
                <a:off x="1416" y="1439"/>
                <a:ext cx="546" cy="518"/>
                <a:chOff x="1416" y="1439"/>
                <a:chExt cx="546" cy="518"/>
              </a:xfrm>
            </p:grpSpPr>
            <p:sp>
              <p:nvSpPr>
                <p:cNvPr id="70744" name="Rectangle 88"/>
                <p:cNvSpPr>
                  <a:spLocks noChangeArrowheads="1"/>
                </p:cNvSpPr>
                <p:nvPr/>
              </p:nvSpPr>
              <p:spPr bwMode="auto">
                <a:xfrm>
                  <a:off x="1443" y="1439"/>
                  <a:ext cx="492" cy="518"/>
                </a:xfrm>
                <a:prstGeom prst="rect">
                  <a:avLst/>
                </a:prstGeom>
                <a:noFill/>
                <a:ln w="9525">
                  <a:noFill/>
                  <a:miter lim="800000"/>
                  <a:headEnd/>
                  <a:tailEnd/>
                </a:ln>
                <a:effectLst/>
              </p:spPr>
              <p:txBody>
                <a:bodyPr anchor="ctr" anchorCtr="1"/>
                <a:lstStyle/>
                <a:p>
                  <a:pPr algn="r"/>
                  <a:r>
                    <a:rPr lang="en-US" sz="2000">
                      <a:solidFill>
                        <a:srgbClr val="000000"/>
                      </a:solidFill>
                    </a:rPr>
                    <a:t>0.6407</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45" name="Rectangle 89"/>
                <p:cNvSpPr>
                  <a:spLocks noChangeArrowheads="1"/>
                </p:cNvSpPr>
                <p:nvPr/>
              </p:nvSpPr>
              <p:spPr bwMode="auto">
                <a:xfrm>
                  <a:off x="1416" y="1439"/>
                  <a:ext cx="546" cy="518"/>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70666" name="Group 90"/>
            <p:cNvGrpSpPr>
              <a:grpSpLocks/>
            </p:cNvGrpSpPr>
            <p:nvPr/>
          </p:nvGrpSpPr>
          <p:grpSpPr bwMode="auto">
            <a:xfrm>
              <a:off x="1962" y="1439"/>
              <a:ext cx="645" cy="518"/>
              <a:chOff x="1962" y="1439"/>
              <a:chExt cx="645" cy="518"/>
            </a:xfrm>
          </p:grpSpPr>
          <p:sp>
            <p:nvSpPr>
              <p:cNvPr id="70747" name="Rectangle 91"/>
              <p:cNvSpPr>
                <a:spLocks noChangeArrowheads="1"/>
              </p:cNvSpPr>
              <p:nvPr/>
            </p:nvSpPr>
            <p:spPr bwMode="auto">
              <a:xfrm>
                <a:off x="1962" y="1439"/>
                <a:ext cx="645" cy="518"/>
              </a:xfrm>
              <a:prstGeom prst="rect">
                <a:avLst/>
              </a:prstGeom>
              <a:noFill/>
              <a:ln w="9525">
                <a:noFill/>
                <a:miter lim="800000"/>
                <a:headEnd/>
                <a:tailEnd/>
              </a:ln>
              <a:effectLst/>
            </p:spPr>
            <p:txBody>
              <a:bodyPr anchor="ctr" anchorCtr="1"/>
              <a:lstStyle/>
              <a:p>
                <a:endParaRPr lang="en-US"/>
              </a:p>
            </p:txBody>
          </p:sp>
          <p:grpSp>
            <p:nvGrpSpPr>
              <p:cNvPr id="70668" name="Group 92"/>
              <p:cNvGrpSpPr>
                <a:grpSpLocks/>
              </p:cNvGrpSpPr>
              <p:nvPr/>
            </p:nvGrpSpPr>
            <p:grpSpPr bwMode="auto">
              <a:xfrm>
                <a:off x="1962" y="1439"/>
                <a:ext cx="645" cy="518"/>
                <a:chOff x="1962" y="1439"/>
                <a:chExt cx="645" cy="518"/>
              </a:xfrm>
            </p:grpSpPr>
            <p:sp>
              <p:nvSpPr>
                <p:cNvPr id="70749" name="Rectangle 93"/>
                <p:cNvSpPr>
                  <a:spLocks noChangeArrowheads="1"/>
                </p:cNvSpPr>
                <p:nvPr/>
              </p:nvSpPr>
              <p:spPr bwMode="auto">
                <a:xfrm>
                  <a:off x="1989" y="1439"/>
                  <a:ext cx="591" cy="518"/>
                </a:xfrm>
                <a:prstGeom prst="rect">
                  <a:avLst/>
                </a:prstGeom>
                <a:noFill/>
                <a:ln w="9525">
                  <a:noFill/>
                  <a:miter lim="800000"/>
                  <a:headEnd/>
                  <a:tailEnd/>
                </a:ln>
                <a:effectLst/>
              </p:spPr>
              <p:txBody>
                <a:bodyPr anchor="ctr" anchorCtr="1"/>
                <a:lstStyle/>
                <a:p>
                  <a:pPr algn="r"/>
                  <a:r>
                    <a:rPr lang="en-US" sz="2000">
                      <a:solidFill>
                        <a:srgbClr val="000000"/>
                      </a:solidFill>
                    </a:rPr>
                    <a:t>0.8708</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50" name="Rectangle 94"/>
                <p:cNvSpPr>
                  <a:spLocks noChangeArrowheads="1"/>
                </p:cNvSpPr>
                <p:nvPr/>
              </p:nvSpPr>
              <p:spPr bwMode="auto">
                <a:xfrm>
                  <a:off x="1962" y="1439"/>
                  <a:ext cx="645" cy="518"/>
                </a:xfrm>
                <a:prstGeom prst="rect">
                  <a:avLst/>
                </a:prstGeom>
                <a:noFill/>
                <a:ln w="7">
                  <a:solidFill>
                    <a:srgbClr val="A0A0A0"/>
                  </a:solidFill>
                  <a:miter lim="800000"/>
                  <a:headEnd/>
                  <a:tailEnd/>
                </a:ln>
                <a:effectLst/>
              </p:spPr>
              <p:txBody>
                <a:bodyPr anchor="ctr" anchorCtr="1"/>
                <a:lstStyle/>
                <a:p>
                  <a:endParaRPr lang="en-US"/>
                </a:p>
              </p:txBody>
            </p:sp>
          </p:grpSp>
        </p:grpSp>
        <p:grpSp>
          <p:nvGrpSpPr>
            <p:cNvPr id="70671" name="Group 95"/>
            <p:cNvGrpSpPr>
              <a:grpSpLocks/>
            </p:cNvGrpSpPr>
            <p:nvPr/>
          </p:nvGrpSpPr>
          <p:grpSpPr bwMode="auto">
            <a:xfrm>
              <a:off x="2607" y="1439"/>
              <a:ext cx="623" cy="518"/>
              <a:chOff x="2607" y="1439"/>
              <a:chExt cx="623" cy="518"/>
            </a:xfrm>
          </p:grpSpPr>
          <p:sp>
            <p:nvSpPr>
              <p:cNvPr id="70752" name="Rectangle 96"/>
              <p:cNvSpPr>
                <a:spLocks noChangeArrowheads="1"/>
              </p:cNvSpPr>
              <p:nvPr/>
            </p:nvSpPr>
            <p:spPr bwMode="auto">
              <a:xfrm>
                <a:off x="2607" y="1439"/>
                <a:ext cx="623" cy="518"/>
              </a:xfrm>
              <a:prstGeom prst="rect">
                <a:avLst/>
              </a:prstGeom>
              <a:noFill/>
              <a:ln w="9525">
                <a:noFill/>
                <a:miter lim="800000"/>
                <a:headEnd/>
                <a:tailEnd/>
              </a:ln>
              <a:effectLst/>
            </p:spPr>
            <p:txBody>
              <a:bodyPr anchor="ctr" anchorCtr="1"/>
              <a:lstStyle/>
              <a:p>
                <a:endParaRPr lang="en-US"/>
              </a:p>
            </p:txBody>
          </p:sp>
          <p:grpSp>
            <p:nvGrpSpPr>
              <p:cNvPr id="70673" name="Group 97"/>
              <p:cNvGrpSpPr>
                <a:grpSpLocks/>
              </p:cNvGrpSpPr>
              <p:nvPr/>
            </p:nvGrpSpPr>
            <p:grpSpPr bwMode="auto">
              <a:xfrm>
                <a:off x="2607" y="1439"/>
                <a:ext cx="623" cy="518"/>
                <a:chOff x="2607" y="1439"/>
                <a:chExt cx="623" cy="518"/>
              </a:xfrm>
            </p:grpSpPr>
            <p:sp>
              <p:nvSpPr>
                <p:cNvPr id="70754" name="Rectangle 98"/>
                <p:cNvSpPr>
                  <a:spLocks noChangeArrowheads="1"/>
                </p:cNvSpPr>
                <p:nvPr/>
              </p:nvSpPr>
              <p:spPr bwMode="auto">
                <a:xfrm>
                  <a:off x="2634" y="1439"/>
                  <a:ext cx="569" cy="518"/>
                </a:xfrm>
                <a:prstGeom prst="rect">
                  <a:avLst/>
                </a:prstGeom>
                <a:noFill/>
                <a:ln w="9525">
                  <a:noFill/>
                  <a:miter lim="800000"/>
                  <a:headEnd/>
                  <a:tailEnd/>
                </a:ln>
                <a:effectLst/>
              </p:spPr>
              <p:txBody>
                <a:bodyPr anchor="ctr" anchorCtr="1"/>
                <a:lstStyle/>
                <a:p>
                  <a:pPr algn="r"/>
                  <a:r>
                    <a:rPr lang="en-US" sz="2000">
                      <a:solidFill>
                        <a:srgbClr val="000000"/>
                      </a:solidFill>
                    </a:rPr>
                    <a:t>0.3507</a:t>
                  </a:r>
                  <a:endParaRPr lang="en-US" sz="2000">
                    <a:latin typeface="Times New Roman" pitchFamily="18" charset="0"/>
                    <a:cs typeface="Times New Roman" pitchFamily="18" charset="0"/>
                  </a:endParaRPr>
                </a:p>
                <a:p>
                  <a:pPr algn="r" eaLnBrk="0" hangingPunct="0"/>
                  <a:endParaRPr lang="en-US" sz="2000">
                    <a:latin typeface="Times New Roman" pitchFamily="18" charset="0"/>
                    <a:cs typeface="Angsana New" pitchFamily="18" charset="-34"/>
                  </a:endParaRPr>
                </a:p>
              </p:txBody>
            </p:sp>
            <p:sp>
              <p:nvSpPr>
                <p:cNvPr id="70755" name="Rectangle 99"/>
                <p:cNvSpPr>
                  <a:spLocks noChangeArrowheads="1"/>
                </p:cNvSpPr>
                <p:nvPr/>
              </p:nvSpPr>
              <p:spPr bwMode="auto">
                <a:xfrm>
                  <a:off x="2607" y="1439"/>
                  <a:ext cx="623" cy="518"/>
                </a:xfrm>
                <a:prstGeom prst="rect">
                  <a:avLst/>
                </a:prstGeom>
                <a:noFill/>
                <a:ln w="7">
                  <a:solidFill>
                    <a:srgbClr val="A0A0A0"/>
                  </a:solidFill>
                  <a:miter lim="800000"/>
                  <a:headEnd/>
                  <a:tailEnd/>
                </a:ln>
                <a:effectLst/>
              </p:spPr>
              <p:txBody>
                <a:bodyPr anchor="ctr" anchorCtr="1"/>
                <a:lstStyle/>
                <a:p>
                  <a:endParaRPr lang="en-US"/>
                </a:p>
              </p:txBody>
            </p:sp>
          </p:gr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7512"/>
          </a:xfrm>
        </p:spPr>
        <p:txBody>
          <a:bodyPr>
            <a:noAutofit/>
          </a:bodyPr>
          <a:lstStyle/>
          <a:p>
            <a:r>
              <a:rPr lang="en-US" sz="4400" dirty="0" smtClean="0"/>
              <a:t>Regression</a:t>
            </a:r>
            <a:endParaRPr lang="en-US" sz="4400" dirty="0"/>
          </a:p>
        </p:txBody>
      </p:sp>
      <p:pic>
        <p:nvPicPr>
          <p:cNvPr id="309250" name="Picture 2"/>
          <p:cNvPicPr>
            <a:picLocks noChangeAspect="1" noChangeArrowheads="1"/>
          </p:cNvPicPr>
          <p:nvPr/>
        </p:nvPicPr>
        <p:blipFill>
          <a:blip r:embed="rId2"/>
          <a:srcRect/>
          <a:stretch>
            <a:fillRect/>
          </a:stretch>
        </p:blipFill>
        <p:spPr bwMode="auto">
          <a:xfrm>
            <a:off x="457200" y="1143000"/>
            <a:ext cx="6324600" cy="55962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ctrTitle"/>
          </p:nvPr>
        </p:nvSpPr>
        <p:spPr/>
        <p:txBody>
          <a:bodyPr/>
          <a:lstStyle/>
          <a:p>
            <a:r>
              <a:rPr lang="en-US"/>
              <a:t>Building A Fraud Detection Model</a:t>
            </a:r>
          </a:p>
        </p:txBody>
      </p:sp>
      <p:sp>
        <p:nvSpPr>
          <p:cNvPr id="149509" name="Rectangle 5"/>
          <p:cNvSpPr>
            <a:spLocks noGrp="1" noChangeArrowheads="1"/>
          </p:cNvSpPr>
          <p:nvPr>
            <p:ph type="subTitle" idx="1"/>
          </p:nvPr>
        </p:nvSpPr>
        <p:spPr/>
        <p:txBody>
          <a:bodyPr/>
          <a:lstStyle/>
          <a:p>
            <a:r>
              <a:rPr lang="en-US" dirty="0" smtClean="0"/>
              <a:t>What I did at a former company, but easily transferable to the concept of predicting churn.  We will discuss.</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457200" y="228600"/>
            <a:ext cx="8229600" cy="1143000"/>
          </a:xfrm>
        </p:spPr>
        <p:txBody>
          <a:bodyPr/>
          <a:lstStyle/>
          <a:p>
            <a:r>
              <a:rPr lang="en-US" dirty="0"/>
              <a:t>What is Fraud?</a:t>
            </a:r>
          </a:p>
        </p:txBody>
      </p:sp>
      <p:sp>
        <p:nvSpPr>
          <p:cNvPr id="34819" name="Rectangle 3"/>
          <p:cNvSpPr>
            <a:spLocks noGrp="1" noChangeArrowheads="1"/>
          </p:cNvSpPr>
          <p:nvPr>
            <p:ph type="body" idx="1"/>
          </p:nvPr>
        </p:nvSpPr>
        <p:spPr>
          <a:xfrm>
            <a:off x="457200" y="1524000"/>
            <a:ext cx="8382000" cy="5257800"/>
          </a:xfrm>
        </p:spPr>
        <p:txBody>
          <a:bodyPr>
            <a:normAutofit lnSpcReduction="10000"/>
          </a:bodyPr>
          <a:lstStyle/>
          <a:p>
            <a:pPr>
              <a:lnSpc>
                <a:spcPct val="90000"/>
              </a:lnSpc>
            </a:pPr>
            <a:r>
              <a:rPr lang="en-US" sz="2400"/>
              <a:t>Fraud:</a:t>
            </a:r>
          </a:p>
          <a:p>
            <a:pPr lvl="1">
              <a:lnSpc>
                <a:spcPct val="90000"/>
              </a:lnSpc>
            </a:pPr>
            <a:r>
              <a:rPr lang="en-US" sz="2000"/>
              <a:t>“A deception deliberately practiced in order to secure unfair or unlawful gain.” (Dictionary.com)</a:t>
            </a:r>
          </a:p>
          <a:p>
            <a:pPr>
              <a:lnSpc>
                <a:spcPct val="90000"/>
              </a:lnSpc>
            </a:pPr>
            <a:r>
              <a:rPr lang="en-US" sz="2400"/>
              <a:t>There are different types of fraud committed within the credit industry.  </a:t>
            </a:r>
          </a:p>
          <a:p>
            <a:pPr>
              <a:lnSpc>
                <a:spcPct val="90000"/>
              </a:lnSpc>
            </a:pPr>
            <a:r>
              <a:rPr lang="en-US" sz="2400"/>
              <a:t>The type of fraud we want to model determines the data needed.</a:t>
            </a:r>
          </a:p>
          <a:p>
            <a:pPr lvl="1">
              <a:lnSpc>
                <a:spcPct val="90000"/>
              </a:lnSpc>
            </a:pPr>
            <a:r>
              <a:rPr lang="en-US" sz="2000"/>
              <a:t>This presentation will focus on the typical application credit card fraud.  </a:t>
            </a:r>
          </a:p>
          <a:p>
            <a:pPr lvl="2">
              <a:lnSpc>
                <a:spcPct val="90000"/>
              </a:lnSpc>
            </a:pPr>
            <a:r>
              <a:rPr lang="en-US" sz="1800"/>
              <a:t>This will be defined as someone pretending to be someone else in order to obtain credit and never pays.  </a:t>
            </a:r>
          </a:p>
          <a:p>
            <a:pPr lvl="2">
              <a:lnSpc>
                <a:spcPct val="90000"/>
              </a:lnSpc>
            </a:pPr>
            <a:r>
              <a:rPr lang="en-US" sz="1800"/>
              <a:t>We </a:t>
            </a:r>
            <a:r>
              <a:rPr lang="en-US" sz="1800" b="1" u="sng"/>
              <a:t>will not cover</a:t>
            </a:r>
            <a:r>
              <a:rPr lang="en-US" sz="1800"/>
              <a:t> bust out fraud.  </a:t>
            </a:r>
          </a:p>
          <a:p>
            <a:pPr lvl="3">
              <a:lnSpc>
                <a:spcPct val="90000"/>
              </a:lnSpc>
            </a:pPr>
            <a:r>
              <a:rPr lang="en-US" sz="1600"/>
              <a:t>Bust out fraud is when an individual fraudulently obtains credit.  The individual is a good customer for a period of time to obtain higher levels of credit.  When the credit is limit is high the individual will borrow the maximum amount possible and then not repay.</a:t>
            </a:r>
          </a:p>
          <a:p>
            <a:pPr lvl="2">
              <a:lnSpc>
                <a:spcPct val="90000"/>
              </a:lnSpc>
            </a:pPr>
            <a:r>
              <a:rPr lang="en-US" sz="1800"/>
              <a:t>We </a:t>
            </a:r>
            <a:r>
              <a:rPr lang="en-US" sz="1800" b="1" u="sng"/>
              <a:t>will not cover </a:t>
            </a:r>
            <a:r>
              <a:rPr lang="en-US" sz="1800"/>
              <a:t>other types of fraud as well.</a:t>
            </a:r>
          </a:p>
          <a:p>
            <a:pPr lvl="3">
              <a:lnSpc>
                <a:spcPct val="90000"/>
              </a:lnSpc>
            </a:pPr>
            <a:r>
              <a:rPr lang="en-US" sz="1600"/>
              <a:t>Should you have questions on any type of fraud please feel free to ask after the presentation. </a:t>
            </a:r>
          </a:p>
        </p:txBody>
      </p:sp>
      <p:sp>
        <p:nvSpPr>
          <p:cNvPr id="34820"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a:t>How Do We Identify Fraud?</a:t>
            </a:r>
          </a:p>
        </p:txBody>
      </p:sp>
      <p:sp>
        <p:nvSpPr>
          <p:cNvPr id="35843" name="Rectangle 3"/>
          <p:cNvSpPr>
            <a:spLocks noGrp="1" noChangeArrowheads="1"/>
          </p:cNvSpPr>
          <p:nvPr>
            <p:ph type="body" idx="1"/>
          </p:nvPr>
        </p:nvSpPr>
        <p:spPr/>
        <p:txBody>
          <a:bodyPr>
            <a:normAutofit lnSpcReduction="10000"/>
          </a:bodyPr>
          <a:lstStyle/>
          <a:p>
            <a:pPr>
              <a:lnSpc>
                <a:spcPct val="80000"/>
              </a:lnSpc>
            </a:pPr>
            <a:r>
              <a:rPr lang="en-US" sz="2800"/>
              <a:t>How do we identify fraud?</a:t>
            </a:r>
          </a:p>
          <a:p>
            <a:pPr lvl="1">
              <a:lnSpc>
                <a:spcPct val="80000"/>
              </a:lnSpc>
            </a:pPr>
            <a:r>
              <a:rPr lang="en-US" sz="2400"/>
              <a:t>How do we know the nonpayment is a result of fraud and not a result of a bad risk?</a:t>
            </a:r>
          </a:p>
          <a:p>
            <a:pPr lvl="2">
              <a:lnSpc>
                <a:spcPct val="80000"/>
              </a:lnSpc>
            </a:pPr>
            <a:r>
              <a:rPr lang="en-US" sz="2000"/>
              <a:t>Credit Risk</a:t>
            </a:r>
          </a:p>
          <a:p>
            <a:pPr lvl="3">
              <a:lnSpc>
                <a:spcPct val="80000"/>
              </a:lnSpc>
            </a:pPr>
            <a:r>
              <a:rPr lang="en-US" sz="1800"/>
              <a:t>“The risk that a borrower will be unable to make payment of interest or principal in a timely manner.” (Dictionary.com)</a:t>
            </a:r>
          </a:p>
          <a:p>
            <a:pPr lvl="1">
              <a:lnSpc>
                <a:spcPct val="80000"/>
              </a:lnSpc>
            </a:pPr>
            <a:r>
              <a:rPr lang="en-US" sz="2400"/>
              <a:t>Sometimes an individual will obtain credit legally but be unable to pay, even the first payment.</a:t>
            </a:r>
          </a:p>
          <a:p>
            <a:pPr lvl="2">
              <a:lnSpc>
                <a:spcPct val="80000"/>
              </a:lnSpc>
            </a:pPr>
            <a:r>
              <a:rPr lang="en-US" sz="2000"/>
              <a:t>This is known as first payment default (FPD) when an individual does not make the first payment, but did not commit fraud.</a:t>
            </a:r>
          </a:p>
          <a:p>
            <a:pPr lvl="1">
              <a:lnSpc>
                <a:spcPct val="80000"/>
              </a:lnSpc>
            </a:pPr>
            <a:endParaRPr lang="en-US" sz="2400"/>
          </a:p>
          <a:p>
            <a:pPr>
              <a:lnSpc>
                <a:spcPct val="80000"/>
              </a:lnSpc>
            </a:pPr>
            <a:r>
              <a:rPr lang="en-US" sz="2800"/>
              <a:t>How do we distinguish between fraud and first payment default?</a:t>
            </a:r>
          </a:p>
          <a:p>
            <a:pPr lvl="1">
              <a:lnSpc>
                <a:spcPct val="80000"/>
              </a:lnSpc>
            </a:pPr>
            <a:r>
              <a:rPr lang="en-US" sz="2400"/>
              <a:t>Honestly, it is often difficult to distinguish between fraud and first payment default.</a:t>
            </a:r>
          </a:p>
          <a:p>
            <a:pPr lvl="1">
              <a:lnSpc>
                <a:spcPct val="80000"/>
              </a:lnSpc>
            </a:pPr>
            <a:endParaRPr lang="en-US" sz="2400"/>
          </a:p>
        </p:txBody>
      </p:sp>
      <p:sp>
        <p:nvSpPr>
          <p:cNvPr id="35844"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r>
              <a:rPr lang="en-US"/>
              <a:t>Fraud Vs. Risk</a:t>
            </a:r>
          </a:p>
        </p:txBody>
      </p:sp>
      <p:sp>
        <p:nvSpPr>
          <p:cNvPr id="116740" name="Rectangle 4"/>
          <p:cNvSpPr>
            <a:spLocks noGrp="1" noChangeArrowheads="1"/>
          </p:cNvSpPr>
          <p:nvPr>
            <p:ph type="body" idx="1"/>
          </p:nvPr>
        </p:nvSpPr>
        <p:spPr/>
        <p:txBody>
          <a:bodyPr/>
          <a:lstStyle/>
          <a:p>
            <a:pPr>
              <a:lnSpc>
                <a:spcPct val="90000"/>
              </a:lnSpc>
            </a:pPr>
            <a:r>
              <a:rPr lang="en-US" dirty="0"/>
              <a:t>Fraud and risk are trying to answer two very different questions.</a:t>
            </a:r>
          </a:p>
          <a:p>
            <a:pPr lvl="1">
              <a:lnSpc>
                <a:spcPct val="90000"/>
              </a:lnSpc>
            </a:pPr>
            <a:r>
              <a:rPr lang="en-US" dirty="0">
                <a:cs typeface="Angsana New" pitchFamily="18" charset="-34"/>
              </a:rPr>
              <a:t>As a result the data required to answer these questions differs as well.</a:t>
            </a:r>
          </a:p>
          <a:p>
            <a:pPr lvl="1">
              <a:lnSpc>
                <a:spcPct val="90000"/>
              </a:lnSpc>
            </a:pPr>
            <a:r>
              <a:rPr lang="en-US" dirty="0">
                <a:cs typeface="Angsana New" pitchFamily="18" charset="-34"/>
              </a:rPr>
              <a:t>For fraud we desire identification data and credit information.</a:t>
            </a:r>
          </a:p>
          <a:p>
            <a:pPr lvl="2">
              <a:lnSpc>
                <a:spcPct val="90000"/>
              </a:lnSpc>
            </a:pPr>
            <a:r>
              <a:rPr lang="en-US" dirty="0">
                <a:cs typeface="Angsana New" pitchFamily="18" charset="-34"/>
              </a:rPr>
              <a:t>Even the date of the data desired is different.</a:t>
            </a:r>
          </a:p>
          <a:p>
            <a:pPr lvl="3">
              <a:lnSpc>
                <a:spcPct val="90000"/>
              </a:lnSpc>
            </a:pPr>
            <a:r>
              <a:rPr lang="en-US" dirty="0">
                <a:cs typeface="Angsana New" pitchFamily="18" charset="-34"/>
              </a:rPr>
              <a:t>The most recent data is desired for fraud.</a:t>
            </a:r>
          </a:p>
          <a:p>
            <a:pPr lvl="1">
              <a:lnSpc>
                <a:spcPct val="90000"/>
              </a:lnSpc>
            </a:pPr>
            <a:r>
              <a:rPr lang="en-US" dirty="0">
                <a:cs typeface="Angsana New" pitchFamily="18" charset="-34"/>
              </a:rPr>
              <a:t>For risk we desire prior credit information.</a:t>
            </a:r>
          </a:p>
          <a:p>
            <a:pPr lvl="2">
              <a:lnSpc>
                <a:spcPct val="90000"/>
              </a:lnSpc>
            </a:pPr>
            <a:r>
              <a:rPr lang="en-US" dirty="0">
                <a:cs typeface="Angsana New" pitchFamily="18" charset="-34"/>
              </a:rPr>
              <a:t>Even the date of the data desired is different.</a:t>
            </a:r>
          </a:p>
          <a:p>
            <a:pPr lvl="3">
              <a:lnSpc>
                <a:spcPct val="90000"/>
              </a:lnSpc>
            </a:pPr>
            <a:r>
              <a:rPr lang="en-US" dirty="0">
                <a:cs typeface="Angsana New" pitchFamily="18" charset="-34"/>
              </a:rPr>
              <a:t>The flag (Good/Bad) should be present date, but the independent variables should be dated 6 to 12 months prior.</a:t>
            </a:r>
          </a:p>
        </p:txBody>
      </p:sp>
      <p:sp>
        <p:nvSpPr>
          <p:cNvPr id="116741" name="AutoShape 5"/>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AutoShape 2" descr="data:image/jpeg;base64,/9j/4AAQSkZJRgABAQAAAQABAAD/2wCEAAkGBxQQEhQUEBQVFhUXGB0aGBcYGBggGxogHxkbHCAcHx4eHSggGh0nHx0hIT0iJSkrLi4uFx81ODQuNygtLi4BCgoKBQUFDgUFDisZExkrKysrKysrKysrKysrKysrKysrKysrKysrKysrKysrKysrKysrKysrKysrKysrKysrK//AABEIANUA7QMBIgACEQEDEQH/xAAcAAEAAgMBAQEAAAAAAAAAAAAABgcEBQgDAgH/xABIEAACAQMDAgUBBQUECAENAAABAgMABBEFEiEGMQcTIkFRYRQjMnGBFUJSgpFicqHBCCQzQ1OSsbKiFhc0NURUY3SD0eHw8f/EABQBAQAAAAAAAAAAAAAAAAAAAAD/xAAUEQEAAAAAAAAAAAAAAAAAAAAA/9oADAMBAAIRAxEAPwC8aUpQKUpQKUpQKUpQKUpQKUpQKUpQKUqtfGrrgWFsbaFh9pnUjg8xoeGc/BIyo7dyf3aDz678YrexYxWgFzMCQ2CRGhHywHrP0X4OSO1QLX/GHVYyBi2iEkYdDGFkwrDg53sNw+COCORVT1vNahtobe3jhYSTsvmzyDJVNwGyFT2yq5LcfibGfTgBnXHW2oX0iJcX0iKzKC27Yi5ONxEYAwM57e1bvpXQDLqz6dq0s2cOoxK2DIBuRsnuCvqHzlfyqQ9GeCiXdrb3NxcsvmgSFI1U+g8qAxPDbe5wcE4xxzn+J/h/eT/YJLYNJOiiCRwx3egkxyM2AB75bjBI5oMqHwo1G2nV7PVWVMscv5m4fwgrkpJnsc4H0PavR/FC8024Ntq1sjrG6JLcwbwv3i7lYAr6jgNwMZ2NjtWs6L1HUrDUtmqXTGPy0Mscjs5BmYJGFC5G4PtyQcBd35VP+renLN5XuL6dIkb7OcOUADQSOwIL8eoSFCMdifmgl1ndJMiyRMHRwGVlOQQexBr2qreiuoreyumsoriKWymkJtXjZSIXcljbvjtuOShPfBHJzi0qBSlKBSlKBSlKBSlKBSlKBSlKBSlKBSlKBSlKBSlKBXNvjZpbT6rcG2Bk8q3SSfBGIgBjnP8AZ2nHf110ixxyarXwqtI76PUbyVFZb6eRdp/4S5UKc9s7jkZ+KDmelXL1X4FTCUHTXRomIG2V8Ome5yFwyjv/ABfQ1rJ/ArURu2PbMATt9bgsPY42YGe2Ce/05oIDpXUV3aAC2uZolDbtqSMFzxyVB2nt7jmrA6I8XJbYym5gkvLmdlAk83BKgEJEE2EABmYjb7yHisWDwQ1NjyIF4By0vz7elTyP6fBNSS26Vh6e2S+fby6iYztSWQhULAgNFGsbSStkbBnbnntnFBq+rtcuLR3ub4Qi/mkgdLZeVgSHLL5mGyCXKttzz5ZzxxUFjivtbujgSXM7dyeyjJPc+mNBntwOeK9D0vqF1I0ksMoZ2y0tx92CT7l5do/xq/umYbKx0t4YriGGRLffcyQSJJIjbPVJxktg9uPoPaghNr0yLaN7C805YZLmPbFeQySSI0sal0yGY+W2QTkEZ5GMZItXw81c3um2k7EszRgOx7lkJRj+rKah3gR1G97azx3dw00yyE4diW8sogH127t35ZrceDaiOweD3t7meJhnsRITjuccGgndKUoFKUoFKUoFKUoFKUoFKUoFKUoFKUoFfjsACScAck1+1W3i/q0z/Z9LsiPPvSQ/b0xYw2fgHnnHZGoJ/puoRXMYkt5EkjOQHQgqcEg4I+orKrB0PSYrOCO3gXbHGu0D/qT8knJJ9yTWdQaTrXVxZWNzOSAUibbnHLEYQc/LECtT4RaX9l0m1U93XzT/APUO4f8AhIrM8ROm21Oxlto3CO21lLZ2kqQwDY5AOO/OO+D2qoPDzxKuNMkFjqSs0Mcnkl2PqtzkjBPZ0GO2cgA4JAAoOhKVjtfRh0Quu+QFkXIy4XGSo9wMjt81kUCoD4lX2rqUi0i3DK6+qfKblOT6QGIC8AHcc/i4wRU+pQcT6pcSySsbh3kkB2s0jMzcHGMtzTStRktZkmhYrJG25SM/0PyCOCPcEipV4t9MNp+oS4DmKYmWN2BwdxJK7sncVPHPPYnvkwqg67/8prK1EBu5IIbmdIgUA9ZLdhjG8Rhi2C2AOc45rU+ExydUYD0NqU5Q/wAX4cnsOP8A8/FcxT30sknmvI7SZB8xmJbIxg7jzkYH9K6l8G7MxaTbl+Xl3ysecne7EE55J245oJtSlKBSlKBSlKBSlKBSlKBSoX0p1dNc6lqFlcRon2dsxFc5KE8bgSckgq2Rj8XapjLIFUs3AAJJ+g5NB91XPjtrMtrpyiCR0kmmVMocNjDMQCORnaBx847Gt54b9Vvq1q1w8IiHmsigNncoCkN2HuSv8tRLrkNf6/p1ljEcA+0sR787sH4H3ar/ADmgsbpyyeC1gildpHSNVZ2JJZgoycnnv81sa8bu6SFGklZURRlmYgAAe5J7VGPEDqDydPLWzB5brbDbbcEO8vClT2PpJbPbgUEnuLlY0aR2ARVLM2eAAMk5+MVWfhRYvfXFzrNyuGnJjt05OyNTtJ5/uhcjHZ/4q9OqrIW1rZaHZEh7j0Ow7rEPVNIf7/q44zlh9KsbTrJLeJIol2pGoVQPYAYFBkUpSg13UWpfZLW4nOPuoncZ9yqkgfqeP1qiNW00GCC81W3v5N0QluJYRGscpdsxB+eCoYKTgHsParT8ZEc6Pd+WWBCqTt7lQ67geRxjOfpmo7daompaXpdlD6jd+Skq5OUigIMzHHbDJtycZzQbrofp4zafpUtySJ7ZC8bAYIV1ZVRsjJGwrkDGSgqvPEzQtVgKvfX8stlkB5YlVdmTxugV1Dc45BOP8DfwwuAMD2A/yFQ7UujrRrVoNRYSQ/aGaAszK0fmt6U3buTvYqPbBUY4zQVb0p01MJY0g1e6t2k9Sh7a5QOMdxvYRvx8n2qz+ktJ1GCXdJqUV7bH8W6PDjg/gZWIHOM5JGB2zW+0vp+3trc2qgtE27KSuz7gfxD1k+n6Djn61l6PpUNnCkFsgjiQYVRnjnJ5OSSTzknJoKw8eul45LZ717iYNFsVIScxHLBTtXGUY5zuzztqlOlOnzfSSbn8qGGNpZpiu4Rqo/hyNzE4AUHJz9K6z6l0KLULaS2uN3lybd204PpYMMHB91FQ3W/D61tLGSOzmWy+8SaSZ/vNwiJcBt5/CDhsD3XscnIQC50u1j0icy2Rt/MYpatJE5uWaONpfNkdsBVcDGEG0ZPJHIvnSI1WCFUVUURqAqjAUbRwB7AVUPWBn1S00m3vFAnnuzuABQtEu5TKEb1KChDcj9BkCrpUYoP2lKUClKUClKUClYGvaotnby3Do7rEpcrGMsQO+Bkdu/0ANfui6rHeQRzwNujkUMp9/wAj8EHgj5FBnUqvepdTurLWbOSSU/YLgeRt/dSQhsZGO5O3DfG4cAVYVBXFmvl9UTbh/tbAFcDHaRByff8AAeR9B7VL+sLjyrC7ccFbeUg5I7Rt7jkVGerCYdb0mRf96s8L9uwUMo+fxHP6VvfERgNLvs/+7S/9hoNV4M2wj0e1259QZjn5MjVrehrcXGs6te5yEZbVMdvSF35455Rff3P0rd9HOLPRbZ3IUR2gkbIxj7vzDkfr+teHhDp5i02KRzmS5ZriQ/JkOQf+ULQeXiXIbo22mRsQ13IDLjPpgj9TkkdskBR2zyK8Lq5W41f1MFtNLhMkhJ9AmdTjP0SLJz7GvFJHtZdT1e+jKbF8i2jbG7y0PGDzjzZSMD6+4IrRDR3a3ttIZz9qvWN3qMqj1LGW3nPPpYnbGOCPSeOeQlHh5aG5kudVm5a5Yrb5z6LdDhAAfwbyNxHbsfc169LatLqV9PcRyEWMGYIVGNs75BebOOVH4RyR78cg+XXF4W8nSLA7JZ1Acr/7Pbjhm+hIGwD6/lW80qe0sXg02DCusRZY1HZFOC7H2LMScnkkk0G/pSlBg63pq3dvNA5wssbRkjGRuUjIz7jOf0qiPCrUY9Fm36idiXCyQq/J8p4ZcOhxkbSWB3D3+mTXQtVXpuyBtThltlvDa3vnrG4iLpHOok3x7xgsDk7cg+2c4FBKby4eS8glOnvLHGdsN0s0RCiVVDOI949GMDdy2N2Bzzh6R1RBqzXWn3lu8Mqgh4JSAZIyThlIw2cYbjtuBBPevTQuurEK0c18gkWSQkTqYXQNIzLGVkx+BSEz77R81lasmmXU1tNLPB50UgMLrMqsT32ZDepTj8J78/Wgy9F6b+yCFY55nji3+mYrIx3AAYcruQKAcBcA7jmt9Wv1bWI7UwiXcBNKsKkDgMwO3cfYEjb+bCthQKhnUWm2d7Ot1Nc+nTi/moGGwEhXIf8AoMgd8YPuK3vVetrYWk9y+D5SEgE43N2Vc+25iB+tV1cdMwR251e/RzNJGkslmpIhknOBGCnLFixX0kn1E/lQZ/h3ax315Pq0jFmlZktEdsskKHYzBf3ctkcdsn3Y1ZlUB1+82ifseaNgLpUmMx4O8s6yOjccoXkf8s5GDVv9FdWQ6pbrNCQGx95FkFo29wfp8HAyP6UEgpSlApSlApSlB8ugYEEAgjBB7EfFVd0MP2LqU2lyMfs8/wB9ZszE/IaP43flj8P9oVvOnuuna6NnqVsbOdifJyS0cwHPpfABP/XtweKy/EjpQ6lagQlUuYnWS3lJI2MCM+oDIBH+IU+1B9+JXTf7S0+WFRmQeuLkD1rnHJ7ZBK/zHtXv4f68L+xhlJPmBdkoOciRQA4Ofrz/ADCt5Zb/AC083b5m0b9udu7A3YzzjOaw9W1GDT4JZ5isca5dyABuJ+g/E7HA+SaDJubCOVo3kRWaIlo2IBKEjBI+DjivS6tklRo5VV0YYZWAIYHuCDwRVa2XjJAH/wBdha3ikTfA25ZHdc/vxploie4zwRnn59v/ADto5H2fTtRlBOARD3PPbBOex/pQTPqLQ1vLSS1DmJHUJlAuQoIyoBGACBt+gNbCytUhjSONQqIoVVHYADAH9BVey+Kcicy6RqKAnAJiP+YHPfj6Vm2Xi1pzuEmaW2c49NxEy9/kjKqPqSBQTa5tklXbIquuQcMARlWDKcH3DAH8wKj1noH2E312m+5up9z84BIUHy4V9lUds9z7+1SC0u0mQPE6uh7MjAqfyI4Ne1BXumxHR7We+vsS3904yq92kbiO2j7nA7cZ7E8gCt30PoUluklxeFXvbkh52HZcDCRL/ZRePzzyaypunfNvlup5PMWJcW8O3CxMRh5Cc+tyOASBtH9arzxb8VXspTaaeQJl/wBrKVBCEjIRQ3BbHJJBAzjvnAW+zAck4qL6x4h6babhLdxFl4Kod7Z+MJnB/PtXLvUHVF3qBBvJ3lxyASAo+oVQFH6CtPQXzr3j5GuVsbZn+HmO0e/Oxckj82BqIdI6/Nq+pzJdPta+t3t8og2rhModuc4BX5zz35qta3PR+tfYL23ucbhE4LD3KnhgOR6tpOPrigu+7vdbtR5V1p1vqIXAWdQCWHtuXvn+Ufr3qwI+n7eaBVuLO3XeqmSLYhAbAJGQo3YPv9Kz9L1SG6QSW8iSIQCCpB7/AD8H6Gve5uUiUvIyoo5LMQAPzJ4FBpOsLF5ooFiQsVu7ZzjHCpOjM3J9lB7c1ub28jgRpJnVEUZZmICgfUmq+6k8YrOA+XZhrycnaqxA7CxxgbserJPZA3xxUWvLSW9lSbqCRix5t9JtslyccF1DZTjJJY555ZcbaCRXt2uvXKNwNJs3MkkrnalxIo4Azj7tM8k8Hn6VudNR9WuI7uUbbGBi1qjAhpnxgXLA/hQAnYCMnO7jjP1pvTkt2IzqEccNvHjytPiIMa4A2mZhxKR7IAEGAfVWq8cOrvsFl5ELAT3OUHfKx4w7D4PIUdvxEj8NBSnil1SdTv5JFOYY/u4R7bVP4v5jlvyIHtUf0TWZ7KVZrWRo5F7MMdj3BByGH0IIrApQX90Z44xOoj1NTE4/3yKSjfmoyyn8sj8qtvTdRiuY1lt5FkjbkMpBB/8AsfoeRXE1bTp/qK5sJPMtJmjb3x+Fvoynhh+YoOz6VS/SXjtGyhNTjKP/AMWIZQ89ymdy4Hxu7dvargsb2OdFkhdZEYZVlIIP6igyKUpQaPq7peHU4PJn3DDBkkQ4eNh2ZT/h/wDorcW8WxVXLNtAG5jljgYyT7k/NelU91x4iXD3klnpcgR4iEG2NZJJpiceWob0pGvO5z2Kn6UHl194iFr+SxjmmgiiG13tlDTzyHbiKM/7vk4z3ypHxWRYeHt7qUaDUriaK0EnmJZs/mygY43zNghuTwQcAken2lPQXQosWe5um8++my00pAwpY5KxjAwPbPvjsBwJrQaLROjbGyx9mtYUI7PtDP8A87Zf/Gt7SlArF1DTYbhdtxFHKv8ADIisO+ezAjvWVUG8SOvv2Z5cMMRkuZsCPdlYhk7QWc4B5/dBHHcqMGg8L7wvjjYy6VcTWEpOT5bM0Tc5w0ZbBH0zgZ7V7aP1pLbzLZ60iwTtxFOmfs8/5MfwP/ZOPbtkCsjw56la8SWOe5t7i4jbL/Z1by0VvwgOfTJ2PK/lzjJkmtaTDeQvDcoskbjBU/8AUHurD2I5FBoPEvrFdKs2kBXz3ysCH95vc4/hUHJ9uw7kVybPM0jM7sWZiWZmJJYk5JJPJJPOasPxj6evLOSFZ5pLi1UFLaR8FlHBKOQBl/qe4XjGMCuKBSlKBSlKD3s7ySFt8Mjxt/EjFT/UHNXz4S9Mw6nYi51QSXLiVvLM00jqqrt/cLbR6gc5znHwcVz/AFeXRlzKdBgs7U4ub2WaNCcjagJMshPsAvpyPd1oNV4a6RZXurXotpriFF3NbiJthaPdtf1Y3IOVwBhtp78Grz0Tp+2sgRbQom78TAZd/qznLOfqSa5Z8OtcNlqVtMy+lCUkwMYQgqzNjvtB3ZP8NdcIwIBByDyCPeg8ru5SFHkkYKiKWZj2AAySfyFch9edTNqd7LcNnaTtjU/uoPwj/M/VjVv/AOkN1T5cKWEZ9UuHl+iA+kfzMM/yfWuf6BSlKBSlKBW56b6putOcPaTOnOSmco395DwfjPetNSg6R6N8abW62R3g+zSngsSPJJx33H8GfhuBkcmrOt51kUPGyujDKspBBHyCOCK4gq2/Ca61oWzjT0V7cN6fOwFB53bCe4z3A4B+pNB0Fe3SQxvJKwVEUszHsABkn+lVp4Q9Oo8t3qrKwa5mlNvu4IiaQtux8sePyXjhq2XjFO0ltBYxEiS+nSEEZ9KhgzsQO4HGRkcE/FTmytUhjSOMBURQqqOwCjAH9BQe1KUoFY95fRwhTNIkYZgql2CgseyjJ5J+K13UnU9tp6oblyDIwSNFUs7n+yqgk4+fqB3Iqu9dmk1Ge80fVFjWUgzWEoG0NjOwcknOMg49lkHsKDQdXdV3T3s6alcXWnQRKWhggyJJ+6jbKvpOe5JJUYxjIJqSQW6a9osVvNcwTX6xeaqrMpdXG4IZFU5HpYK2RwWrW2OjP1LpFlJuj+1Wsvls8och1XAYMeSSV2MTzkgjjPFlaN0VY2cxntrZI5CMbhngfQE4XPvgDPvQQnoiy1wiGN0tbC3iwrKsSl5AMZO0MwycfiyvcnmrWrQdcdQnTrRp1VWbeiDeSEBdwu5yASFGc/pWoh6tuQ5CRW9/GFDM1jMpkQHO0mJ2wc442uex4oJJ1FosV9byW84ykgx9QfZh8EHmuPtf0l7K4mt5R64nKn6/DD6EYI+hFdaaZ1jaTsE83ypjj7mcGKXn22Pgt+mRVX9Q9Pya4u8xAyefNELmPb9yUlZVilQep4SgUh8llYtxtPIUXSt11L0rd6c5W7hZBnAfGUbv+FxweBnHf5FaWgUpSgVJNL6la1s3SB3FxISm/J+6h4YrH/C0j9yPaMfxcRutroGkfaWYu/lwRjdNKQSEXOMAfvOx9Kr7k+wyQEp8GJwt/wCXMhaC6je1kODtHmLuAyB3bZjHwSfarw6B1nyrae3vHIl09mjlZu5iUFo5OO4Mfv3O01QiJK6rc24e3hgJezj/ABl3iKtJIc4HAG55cYyEUA4AFj+MutQCxiuLcAT6hEiMwY8wriQ5AOCclUyR2ZhQU51Zrr6hdzXMneRsgfwqOFX9FAFailKBSlKBSlKBSle1pbNK6RxqWd2Cqo7kk4AH1JNBMfCnoj9r3TLISsEIDSkYycnCoPjdg844Cn3xXUen2MdvEkUKhI0UKqjsAK0fh90kmlWiQDa0h9UsijG9j+ZzgDgfl2GTUloK81EGfqW2QgFbazeYfOXYxknP5jtirDqu0m29UMG/e07avb/jBuefoe30+tWJQK+JplRSzsFUdyxAA/MntX3Va691jbXVz9gvY0awulKw3SyAo7qQGB4whV+Ac8EKezZARrrq01KO+bV5IY2t7ORRDHv3b4ucygDseQcnBBIOCFzU71bp+w6jtredixX8UckZCuOfUhyD7jBBHBHFajw3kltLi50a7PmrCnmQOed0LEDYw9sbgMf3h2Aqf6RpcVpEsNsgjiT8KjOBk5PfkknnJ+aDz0LRobKBILZAkaDge5+ST7k981q9S6pK3RtLW3e5lRA8u1kVYlP4QWcgF29l/XgVJKr7xC6DnupPtWmXLW11tCvtd0EwH4QxQ8Eds4OeM9qDO1HqGC4ieDUrG7ijcYfzIC8Xfg+ZDvVcYzuyNu3PHBqOdNI+mgro0lpqFozlmhR41ulzg4Dg7ZsAk+vDYwPithpHWL6bEsGqWVzAI1wbgFp4n9yzSDLAsSTg5/yreQJpOrjcq2lye59KFx+YI3r+uKDG03qHTtaBt5o1MqcvbXMYEiHscBh3HbKnIz7Zrws+hn015JdHlCK/L2s+5oWI7FWB3xNjIz6u/bgVj9Q+ElpdFWjluYZEOUYSu4U5zkCQkjnn0le1Y+lT6vpJ23oOoWg486LJuIx7FkPqkHHI9R5zuPYhtU6rhmzaaxb/AGV5BjZOVaGXn9yX8DHPscHtiqz668E5YmaXSz5sZ58hj94vbhWPEg798HGPxHmrwkgg1C3XzY1lhkUNtkT55BKsMqR+hFaCHoBICPsV5e2yrwsazb4h/JKHH/8AaDlG5t3iYpIrI6nDKwIYH4IPINeVdLeNfQv2+2NzbR5uoeTtHqlT3XA/Ew7j34IHcVzTQK23TumLPITMXWCPDSsi5fBIVUQdjI7EKM8c5PANamtjouqvaszRD1lSEOT6GIKiQAHlwpYAnsXyORQSLrfVyWa3iCjCgSiPGxAhLLboV4McZOS378m5jnC1gda60Lk20cf+ztraKJcHOW2BnP8Azkj+UflXo9utraSK7FZJAFO0Hc7B1JiJPaOMAFuMmQgchCRF6BSlKBX3HGWICgkngADJP6VtulOmLjU5xBaqC2MszHCouQNzH2HPtk/Aq4NG6Kgjl/Z9gRJMoH7QvcDdEjZBhiHZHfBXIyVG7OewCkn0qZYlmMUnlNnEm07Thtp57fi4/OsOuqfE+SPT9EnjiUKnlrBGnwGITHPchcnJ+K5WoFWp/o/9Ni5vXuZFVo7YDGf+I34SB9AGOfY4qu9C0Se+mWC1j8yVgSFyo4AyeWIA4+TXTnhH0i+lWWycDzpHMkgBB28BVXIHOAM+/LHFBN6UpQVp1mfseu6ZdHhJ1a2c89znYD8ZZx/Q5qy6iHipoz3WnuYB9/AyzwnHIaM54+pXI/Mitr0Zrw1GzguRgGRfUoPCsOGX9CDQaTxf157HTZWhDeZKRCrLn0bwctkdsKDg/JFQvwq09dWtJIJlX9nRIsSwkLvafiSSfePWhyxAAOMPj2NXTUG0nw/+xao15ZzmKCUMZrbGVZjnGDnCruO75BBA9LYAbfpPoy203zGg3vJJ+OWVt0hA7LnAwo7YHwM5xUipSgVS3WHVMtjf3cF9btLHcmP7KzTtHEgVSo5zhAGYliCCO54waumvC8tI5kKTIkiHgq6hlP5g8Ggill0wGQPZahcxgjBVJlnhzjBA85XJH6j8qiXVXh026OR9Qt4pndVil+zJDI0h9g8LrliARyp+le2o6XpPmPJYm9tmU7HuLCO48oEE5UlEZGAIwdox9a1l7rM6snm3mmajHC/mRrcuLecMu4Z2ttTcASAzZ5weCKDY/bOotKA82OLUYR3ZMmUcduAHJ+pV+3fkVt+mPFq3u5RbzQXEE/AKGMsASQO6jcvfOWUAD3rD0/xhTn7VZzJg+p4GSeIcHGXQgc4PAzUm03rawukkls5FnlVGPlIMTuFGdoR9rN/0oM2fq21jvFspHZJ3/ArRyBX4z6X27D8d+4x34re1FdM63sbpJZcsn2bDSiWJ1aLI7nK9/nbnHvwa85evIoJdl6ht4nP+r3O4PbzKeVIkXhCRzhsce5oJdXPPjl0CbaQ31sp8mVvvUC8RMf3uOyMfnsx/tADoOGVXUMhDKwyGBBBB7EEcEV8Xlqk0bxyqGR1Ksp7EEYIP6UHEVZWmXRhljkBZdrA5XG4c91JBAb4PscGrb8QfBlLSCW6s5/u41LtFL3AGThXUcnsAGH5tVTXmlzQpG8sbqkq7o2IO1x8qexoMnVbxLgvJjy8bUhhRfSqDPds9/ryWZmJx76qs671EvFFCFVUj3HgcszEbnY9ycBVx2AUY7knBoFbzozpuTU7qO3i4zy7ZHoQEbm574B7e5xWjrM0nVJrSVZraRo5F7MvfnuPgj6Gg6+6V6YttMhENom0cbmPLuf4nb3P9AM8ACsS/6l03TvM8ye3hLMZHVdu9mPBYqmWZjjvgniuXNb6wvr3/ANJupXGMbd21P+RcL+uK0dBb/i94n22o24tbNXI8wM0rjaCFBwFGd3JIOSB27c8VBSlBfH+jn04Ak18+dzEwxj22jazHHySAP5W+auuo34c6MLLTbWHnIjDNn+J/W36ZYipJQKUpQKqpG/8AJu/YMNul3jgqRjbbzEdu+dhC5z2Ax/Cc2rWv13Rob2B4LlA8bjBHuPhgfZh3BoM9WyMjtX7VS6brlx05ItpqZaWwY7ba7AyYwBxG4HOAPbuMHGRwtqWl0kqLJE6ujDKspBUj5BHBFB7UpSgUpSgpy78P72wuvNs993Y+Z5osvtLRYbduHH4HCsAw9zgAg453EnitZq5h1O1uLV+ciaIMpAOOCMls98hccd+1WXVd+LXV+n20D291GlzK6nbBwSpI4ZmHMX5j1fHzQbFX0W/UEGyfb2IKK6/kRh1/TFfGn9JaZogkvY42UKOX+8lKKTj0gbmA55IzwOTjNcpVOemuuGsrYJb3F3BMgOFGyW3k5Zh92+DCSTglcg4zig6nQhhkdiM9vkVGNN6baCSaDZC+mygssLDmFjjcgUgq0THLY42k4AxUQ6Z8b7eZB9shliZQPMkRS8Sntnj1qD8YPxk96sXQ+orW+XdaTxygd9p5H5qeR+ooMDpzo6GwmeS2luBG67RbtJuhTkHKKRlT7d+zH9JHSlB8ugYEEAgjBB7GqP0FPK07VNNmQSLZ3IyHUFhA8g3Oo49aqGkBHuRj2FXlVDeI2o/szWLx5Yy8V9ZGMAEYyUEYJ3ccFOQD2INBP+n9EttUs1/aNtBJcR77edtqhw8ZKMQygFd2A4xjhxiudOutB/Z19cWwyVRvQT7owDL+ZwQM/INdI9CgxXV/AxJI+zTH4BktwjYOecmLPYdxUG/0j9AJW3vUH4cwyEDnByyE8ds7hk+7L80FE0pSgUpSgVn6BZC4ureE9pZY0P8AM4X/ADrAqb+DFsZNXtvuvMClnPfCYU4f9Gx39yPfFB1ZSlKBSlKBSlKDxvLRJkaOVFdGGGVgCCPgg96rl+gLrTHMuhXJVSfVZzktEw/stnKn/Hn8XzNep+pLfTYTNdPtXsoAyzt7Ko9yf6DucDmudurvF6+vWKwubaHkBYj6yP7T98/3cD6e9Ba6+KRtJPJ1i0ktpAN2+IrLHtzjedp3IC2F7Nyw7VJbXr7TZBlb62HGfVIq9/7xHP0rljp2/jjmY3T3IikVklMDL5jqxBIO/hgcZwfcCpbofROnak4Sz1Jo5CeIbmEBz8BSH2ue/Ck0F9z9e6ane+tv5ZVb/tJrV3nifaBS1sk9yAcF44yI147tLJtRR7d+9R3RPDzULCFY7Z9Mkwx9c1u28Bu53jJYjsAfYnngVndQdGXN1A37Z1T/AFZMO6RQxxqNvuXOSffggjOOKCPz+IMuoXEFs90lnHO4TbaHzZwW9KhpsCOMFscx5IyOwya1fU3hLaRS7f2n5UhXd/rKcMSePvchRk8e55rZdPdNLvR9E01cKcrfaiXwcHIaOIYP1D7R2qdDpS+mXF3qsxzkMsEUEa4PGBlGJ/M5oKO1Pwe1OEZjjjuFOMNDICDn3Abaf8KheoaZNbMFuIZImIyBIjKT+jAV0knhzc2h36bqU0bcExyqhhY9zlECqufchScknua3Oh6gmppNaalbx/aICouIWXdGcjKSRk5yjAZH7y9j7EhRngbplxNqSSQZEUYP2g59JRgQEI/e3Edvlc+2auLqTwnsrtzLDvtZicl4DgE/Vew559O3NSnQenbawVltIViDtubbnk/mSTgZ4HYe1bWgqteiNchysGs70OOZVJbsf4t//dWs1rwn1KaLc+qyTTAZEbmQR544DbzjsOdo5H61c9KCobPxVn05Fh1uyuFlUBfNQKRLgd+SFJ7ZKsRkngdqiGk65Hr+uxS3rrFBHzDDIeG2kFY/4dzH1HPfBHxXRNxAsilJFVlPBVgCD+YPBqifGjw6t7cQ3NmFgWSVYpRyIk3D0yYAJRRjBxnuMDOchZmlf+ur3/5W3/7pq2XW2ifb7G4tuN0iHZntvHqT8vUBVd+CmlXNpe30V6SZFih2kvvBTdJtKtk+n4HH5CrdMoztyM/GRn39v0P9DQcQMMHB4NflS/xY0kWmq3SLnaz+auf/AIgDn/xEj9KiFApSlBfvhn0vpGr2O5rNVlRtswWWf8WOGUl8hWHO3sDkc4zU86U8PrLTJXmtEdXdNhLOzAKSpIAPyVByfiql/wBG7UCt5cwe0kIfOfdHAxj3yJD/AMtdCUClKUClKUClKUFI+O3SV/eXEc9vG00CRbQqcsh3Esdndt2R+HP4ecYqur+10yGyIH2r9oAoGimTaq4OXAC+xH8RzyO1dZ143NpHKMSojj4ZQR/jQcV3t0JCuI449qhcIG5wSdx3Ektz3z7CsaurNb8J9Lus/wCriFiMBoCUxznIUfd5/NT/ANKgGteALgE2d0rH+GZSPf8AiTPt/Z7j68BsvBTxIa5Isb1i0oH3MpJJcAcox92ABIJ7gH3AzInt/wBuXziUA6fYyFAhHFxOvDFs940zjHuT7jiqZvvDPVrB1lSBnMbBkkgYPgqdwYKPXwR7r7VZHRnTWtPaRW8kyafbruz5a5uXy24liSQpJJOQQfpQWhq+t29mu66niiHON7qCcfAJy36fNQmfxWSclNJs7m9cHG5UKxAk4G5yCVHvyB+YrK0rwm0+I77hXu5s5Mlw7MTxjlQQpGPkGpvbW6RqEjVUUcBVAAH5AcCgr59G1rUkUXlzFYRnlktdxmPvgvuwp9vScfQ1JOjujrfS0cQb2eQgySyNudyM4ye2Bk8D5qRUoFKUoFKUoFanqvRhfWc9s2PvYyoz2Dd1P6MAf0rbUoKI6X6vNisV9dRzP5cLWF0sajckkUgaJ33OM5jYpuP7yH5xW+SWw1jUbe8ttREbJsD2zKFeTypDIuNxGPrtDenPbJqS9Q+GFheyyTOskckgIkaFyu/OOSMFScjPbk981TPit4aLpEcU0EkkkTsUbeFyrYyvIxkEA+37v1oN5/pJaXtntbkA+uNo2IHGUbcuT8kOf0X6VTVZVxqMsiJHJLI0afgRmYqvAHpBOBwB2+KxaBSlKCf+Bl75WrwDOBIsiHtz6CwHPblR2rqSuW/CHpy5mv7W5ijJhSb1yAqQu1ckMM5UkHAyOc8ZxXUlApSlApSlApSlApSlApSlApSlApSlApSlApSlApSlApSlArF1LT4rmNoriNZI2/EjDIPORx9CM59iKUoKyufAaxZiUmuUUsTt3IQBz6QSmeOOTnge/etLqXgGiIzR3rjaCcNCDnAJxw4/rSlBW3VvSH2BQ3neZkgfg29939o/H+NanpixW4vLWGTOyWeONsd8NIqnH6GlKDrzQenbaxVltIUiDHLbR3I7ZJ5OP8zW0pSgUpSgUpS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16420" name="AutoShape 4" descr="data:image/jpeg;base64,/9j/4AAQSkZJRgABAQAAAQABAAD/2wCEAAkGBxQQEhQUEBQVFhUXGB0aGBcYGBggGxogHxkbHCAcHx4eHSggGh0nHx0hIT0iJSkrLi4uFx81ODQuNygtLi4BCgoKBQUFDgUFDisZExkrKysrKysrKysrKysrKysrKysrKysrKysrKysrKysrKysrKysrKysrKysrKysrKysrK//AABEIANUA7QMBIgACEQEDEQH/xAAcAAEAAgMBAQEAAAAAAAAAAAAABgcEBQgDAgH/xABIEAACAQMDAgUBBQUECAENAAABAgMABBEFEiEGMQcTIkFRYRQjMnGBFUJSgpFicqHBCCQzQ1OSsbKiFhc0NURUY3SD0eHw8f/EABQBAQAAAAAAAAAAAAAAAAAAAAD/xAAUEQEAAAAAAAAAAAAAAAAAAAAA/9oADAMBAAIRAxEAPwC8aUpQKUpQKUpQKUpQKUpQKUpQKUpQKUqtfGrrgWFsbaFh9pnUjg8xoeGc/BIyo7dyf3aDz678YrexYxWgFzMCQ2CRGhHywHrP0X4OSO1QLX/GHVYyBi2iEkYdDGFkwrDg53sNw+COCORVT1vNahtobe3jhYSTsvmzyDJVNwGyFT2yq5LcfibGfTgBnXHW2oX0iJcX0iKzKC27Yi5ONxEYAwM57e1bvpXQDLqz6dq0s2cOoxK2DIBuRsnuCvqHzlfyqQ9GeCiXdrb3NxcsvmgSFI1U+g8qAxPDbe5wcE4xxzn+J/h/eT/YJLYNJOiiCRwx3egkxyM2AB75bjBI5oMqHwo1G2nV7PVWVMscv5m4fwgrkpJnsc4H0PavR/FC8024Ntq1sjrG6JLcwbwv3i7lYAr6jgNwMZ2NjtWs6L1HUrDUtmqXTGPy0Mscjs5BmYJGFC5G4PtyQcBd35VP+renLN5XuL6dIkb7OcOUADQSOwIL8eoSFCMdifmgl1ndJMiyRMHRwGVlOQQexBr2qreiuoreyumsoriKWymkJtXjZSIXcljbvjtuOShPfBHJzi0qBSlKBSlKBSlKBSlKBSlKBSlKBSlKBSlKBSlKBSlKBXNvjZpbT6rcG2Bk8q3SSfBGIgBjnP8AZ2nHf110ixxyarXwqtI76PUbyVFZb6eRdp/4S5UKc9s7jkZ+KDmelXL1X4FTCUHTXRomIG2V8Ome5yFwyjv/ABfQ1rJ/ArURu2PbMATt9bgsPY42YGe2Ce/05oIDpXUV3aAC2uZolDbtqSMFzxyVB2nt7jmrA6I8XJbYym5gkvLmdlAk83BKgEJEE2EABmYjb7yHisWDwQ1NjyIF4By0vz7elTyP6fBNSS26Vh6e2S+fby6iYztSWQhULAgNFGsbSStkbBnbnntnFBq+rtcuLR3ub4Qi/mkgdLZeVgSHLL5mGyCXKttzz5ZzxxUFjivtbujgSXM7dyeyjJPc+mNBntwOeK9D0vqF1I0ksMoZ2y0tx92CT7l5do/xq/umYbKx0t4YriGGRLffcyQSJJIjbPVJxktg9uPoPaghNr0yLaN7C805YZLmPbFeQySSI0sal0yGY+W2QTkEZ5GMZItXw81c3um2k7EszRgOx7lkJRj+rKah3gR1G97azx3dw00yyE4diW8sogH127t35ZrceDaiOweD3t7meJhnsRITjuccGgndKUoFKUoFKUoFKUoFKUoFKUoFKUoFKUoFfjsACScAck1+1W3i/q0z/Z9LsiPPvSQ/b0xYw2fgHnnHZGoJ/puoRXMYkt5EkjOQHQgqcEg4I+orKrB0PSYrOCO3gXbHGu0D/qT8knJJ9yTWdQaTrXVxZWNzOSAUibbnHLEYQc/LECtT4RaX9l0m1U93XzT/APUO4f8AhIrM8ROm21Oxlto3CO21lLZ2kqQwDY5AOO/OO+D2qoPDzxKuNMkFjqSs0Mcnkl2PqtzkjBPZ0GO2cgA4JAAoOhKVjtfRh0Quu+QFkXIy4XGSo9wMjt81kUCoD4lX2rqUi0i3DK6+qfKblOT6QGIC8AHcc/i4wRU+pQcT6pcSySsbh3kkB2s0jMzcHGMtzTStRktZkmhYrJG25SM/0PyCOCPcEipV4t9MNp+oS4DmKYmWN2BwdxJK7sncVPHPPYnvkwqg67/8prK1EBu5IIbmdIgUA9ZLdhjG8Rhi2C2AOc45rU+ExydUYD0NqU5Q/wAX4cnsOP8A8/FcxT30sknmvI7SZB8xmJbIxg7jzkYH9K6l8G7MxaTbl+Xl3ysecne7EE55J245oJtSlKBSlKBSlKBSlKBSlKBSoX0p1dNc6lqFlcRon2dsxFc5KE8bgSckgq2Rj8XapjLIFUs3AAJJ+g5NB91XPjtrMtrpyiCR0kmmVMocNjDMQCORnaBx847Gt54b9Vvq1q1w8IiHmsigNncoCkN2HuSv8tRLrkNf6/p1ljEcA+0sR787sH4H3ar/ADmgsbpyyeC1gildpHSNVZ2JJZgoycnnv81sa8bu6SFGklZURRlmYgAAe5J7VGPEDqDydPLWzB5brbDbbcEO8vClT2PpJbPbgUEnuLlY0aR2ARVLM2eAAMk5+MVWfhRYvfXFzrNyuGnJjt05OyNTtJ5/uhcjHZ/4q9OqrIW1rZaHZEh7j0Ow7rEPVNIf7/q44zlh9KsbTrJLeJIol2pGoVQPYAYFBkUpSg13UWpfZLW4nOPuoncZ9yqkgfqeP1qiNW00GCC81W3v5N0QluJYRGscpdsxB+eCoYKTgHsParT8ZEc6Pd+WWBCqTt7lQ67geRxjOfpmo7daompaXpdlD6jd+Skq5OUigIMzHHbDJtycZzQbrofp4zafpUtySJ7ZC8bAYIV1ZVRsjJGwrkDGSgqvPEzQtVgKvfX8stlkB5YlVdmTxugV1Dc45BOP8DfwwuAMD2A/yFQ7UujrRrVoNRYSQ/aGaAszK0fmt6U3buTvYqPbBUY4zQVb0p01MJY0g1e6t2k9Sh7a5QOMdxvYRvx8n2qz+ktJ1GCXdJqUV7bH8W6PDjg/gZWIHOM5JGB2zW+0vp+3trc2qgtE27KSuz7gfxD1k+n6Djn61l6PpUNnCkFsgjiQYVRnjnJ5OSSTzknJoKw8eul45LZ717iYNFsVIScxHLBTtXGUY5zuzztqlOlOnzfSSbn8qGGNpZpiu4Rqo/hyNzE4AUHJz9K6z6l0KLULaS2uN3lybd204PpYMMHB91FQ3W/D61tLGSOzmWy+8SaSZ/vNwiJcBt5/CDhsD3XscnIQC50u1j0icy2Rt/MYpatJE5uWaONpfNkdsBVcDGEG0ZPJHIvnSI1WCFUVUURqAqjAUbRwB7AVUPWBn1S00m3vFAnnuzuABQtEu5TKEb1KChDcj9BkCrpUYoP2lKUClKUClKUClYGvaotnby3Do7rEpcrGMsQO+Bkdu/0ANfui6rHeQRzwNujkUMp9/wAj8EHgj5FBnUqvepdTurLWbOSSU/YLgeRt/dSQhsZGO5O3DfG4cAVYVBXFmvl9UTbh/tbAFcDHaRByff8AAeR9B7VL+sLjyrC7ccFbeUg5I7Rt7jkVGerCYdb0mRf96s8L9uwUMo+fxHP6VvfERgNLvs/+7S/9hoNV4M2wj0e1259QZjn5MjVrehrcXGs6te5yEZbVMdvSF35455Rff3P0rd9HOLPRbZ3IUR2gkbIxj7vzDkfr+teHhDp5i02KRzmS5ZriQ/JkOQf+ULQeXiXIbo22mRsQ13IDLjPpgj9TkkdskBR2zyK8Lq5W41f1MFtNLhMkhJ9AmdTjP0SLJz7GvFJHtZdT1e+jKbF8i2jbG7y0PGDzjzZSMD6+4IrRDR3a3ttIZz9qvWN3qMqj1LGW3nPPpYnbGOCPSeOeQlHh5aG5kudVm5a5Yrb5z6LdDhAAfwbyNxHbsfc169LatLqV9PcRyEWMGYIVGNs75BebOOVH4RyR78cg+XXF4W8nSLA7JZ1Acr/7Pbjhm+hIGwD6/lW80qe0sXg02DCusRZY1HZFOC7H2LMScnkkk0G/pSlBg63pq3dvNA5wssbRkjGRuUjIz7jOf0qiPCrUY9Fm36idiXCyQq/J8p4ZcOhxkbSWB3D3+mTXQtVXpuyBtThltlvDa3vnrG4iLpHOok3x7xgsDk7cg+2c4FBKby4eS8glOnvLHGdsN0s0RCiVVDOI949GMDdy2N2Bzzh6R1RBqzXWn3lu8Mqgh4JSAZIyThlIw2cYbjtuBBPevTQuurEK0c18gkWSQkTqYXQNIzLGVkx+BSEz77R81lasmmXU1tNLPB50UgMLrMqsT32ZDepTj8J78/Wgy9F6b+yCFY55nji3+mYrIx3AAYcruQKAcBcA7jmt9Wv1bWI7UwiXcBNKsKkDgMwO3cfYEjb+bCthQKhnUWm2d7Ot1Nc+nTi/moGGwEhXIf8AoMgd8YPuK3vVetrYWk9y+D5SEgE43N2Vc+25iB+tV1cdMwR251e/RzNJGkslmpIhknOBGCnLFixX0kn1E/lQZ/h3ax315Pq0jFmlZktEdsskKHYzBf3ctkcdsn3Y1ZlUB1+82ifseaNgLpUmMx4O8s6yOjccoXkf8s5GDVv9FdWQ6pbrNCQGx95FkFo29wfp8HAyP6UEgpSlApSlApSlB8ugYEEAgjBB7EfFVd0MP2LqU2lyMfs8/wB9ZszE/IaP43flj8P9oVvOnuuna6NnqVsbOdifJyS0cwHPpfABP/XtweKy/EjpQ6lagQlUuYnWS3lJI2MCM+oDIBH+IU+1B9+JXTf7S0+WFRmQeuLkD1rnHJ7ZBK/zHtXv4f68L+xhlJPmBdkoOciRQA4Ofrz/ADCt5Zb/AC083b5m0b9udu7A3YzzjOaw9W1GDT4JZ5isca5dyABuJ+g/E7HA+SaDJubCOVo3kRWaIlo2IBKEjBI+DjivS6tklRo5VV0YYZWAIYHuCDwRVa2XjJAH/wBdha3ikTfA25ZHdc/vxploie4zwRnn59v/ADto5H2fTtRlBOARD3PPbBOex/pQTPqLQ1vLSS1DmJHUJlAuQoIyoBGACBt+gNbCytUhjSONQqIoVVHYADAH9BVey+Kcicy6RqKAnAJiP+YHPfj6Vm2Xi1pzuEmaW2c49NxEy9/kjKqPqSBQTa5tklXbIquuQcMARlWDKcH3DAH8wKj1noH2E312m+5up9z84BIUHy4V9lUds9z7+1SC0u0mQPE6uh7MjAqfyI4Ne1BXumxHR7We+vsS3904yq92kbiO2j7nA7cZ7E8gCt30PoUluklxeFXvbkh52HZcDCRL/ZRePzzyaypunfNvlup5PMWJcW8O3CxMRh5Cc+tyOASBtH9arzxb8VXspTaaeQJl/wBrKVBCEjIRQ3BbHJJBAzjvnAW+zAck4qL6x4h6babhLdxFl4Kod7Z+MJnB/PtXLvUHVF3qBBvJ3lxyASAo+oVQFH6CtPQXzr3j5GuVsbZn+HmO0e/Oxckj82BqIdI6/Nq+pzJdPta+t3t8og2rhModuc4BX5zz35qta3PR+tfYL23ucbhE4LD3KnhgOR6tpOPrigu+7vdbtR5V1p1vqIXAWdQCWHtuXvn+Ufr3qwI+n7eaBVuLO3XeqmSLYhAbAJGQo3YPv9Kz9L1SG6QSW8iSIQCCpB7/AD8H6Gve5uUiUvIyoo5LMQAPzJ4FBpOsLF5ooFiQsVu7ZzjHCpOjM3J9lB7c1ub28jgRpJnVEUZZmICgfUmq+6k8YrOA+XZhrycnaqxA7CxxgbserJPZA3xxUWvLSW9lSbqCRix5t9JtslyccF1DZTjJJY555ZcbaCRXt2uvXKNwNJs3MkkrnalxIo4Azj7tM8k8Hn6VudNR9WuI7uUbbGBi1qjAhpnxgXLA/hQAnYCMnO7jjP1pvTkt2IzqEccNvHjytPiIMa4A2mZhxKR7IAEGAfVWq8cOrvsFl5ELAT3OUHfKx4w7D4PIUdvxEj8NBSnil1SdTv5JFOYY/u4R7bVP4v5jlvyIHtUf0TWZ7KVZrWRo5F7MMdj3BByGH0IIrApQX90Z44xOoj1NTE4/3yKSjfmoyyn8sj8qtvTdRiuY1lt5FkjbkMpBB/8AsfoeRXE1bTp/qK5sJPMtJmjb3x+Fvoynhh+YoOz6VS/SXjtGyhNTjKP/AMWIZQ89ymdy4Hxu7dvargsb2OdFkhdZEYZVlIIP6igyKUpQaPq7peHU4PJn3DDBkkQ4eNh2ZT/h/wDorcW8WxVXLNtAG5jljgYyT7k/NelU91x4iXD3klnpcgR4iEG2NZJJpiceWob0pGvO5z2Kn6UHl194iFr+SxjmmgiiG13tlDTzyHbiKM/7vk4z3ypHxWRYeHt7qUaDUriaK0EnmJZs/mygY43zNghuTwQcAken2lPQXQosWe5um8++my00pAwpY5KxjAwPbPvjsBwJrQaLROjbGyx9mtYUI7PtDP8A87Zf/Gt7SlArF1DTYbhdtxFHKv8ADIisO+ezAjvWVUG8SOvv2Z5cMMRkuZsCPdlYhk7QWc4B5/dBHHcqMGg8L7wvjjYy6VcTWEpOT5bM0Tc5w0ZbBH0zgZ7V7aP1pLbzLZ60iwTtxFOmfs8/5MfwP/ZOPbtkCsjw56la8SWOe5t7i4jbL/Z1by0VvwgOfTJ2PK/lzjJkmtaTDeQvDcoskbjBU/8AUHurD2I5FBoPEvrFdKs2kBXz3ysCH95vc4/hUHJ9uw7kVybPM0jM7sWZiWZmJJYk5JJPJJPOasPxj6evLOSFZ5pLi1UFLaR8FlHBKOQBl/qe4XjGMCuKBSlKBSlKD3s7ySFt8Mjxt/EjFT/UHNXz4S9Mw6nYi51QSXLiVvLM00jqqrt/cLbR6gc5znHwcVz/AFeXRlzKdBgs7U4ub2WaNCcjagJMshPsAvpyPd1oNV4a6RZXurXotpriFF3NbiJthaPdtf1Y3IOVwBhtp78Grz0Tp+2sgRbQom78TAZd/qznLOfqSa5Z8OtcNlqVtMy+lCUkwMYQgqzNjvtB3ZP8NdcIwIBByDyCPeg8ru5SFHkkYKiKWZj2AAySfyFch9edTNqd7LcNnaTtjU/uoPwj/M/VjVv/AOkN1T5cKWEZ9UuHl+iA+kfzMM/yfWuf6BSlKBSlKBW56b6putOcPaTOnOSmco395DwfjPetNSg6R6N8abW62R3g+zSngsSPJJx33H8GfhuBkcmrOt51kUPGyujDKspBBHyCOCK4gq2/Ca61oWzjT0V7cN6fOwFB53bCe4z3A4B+pNB0Fe3SQxvJKwVEUszHsABkn+lVp4Q9Oo8t3qrKwa5mlNvu4IiaQtux8sePyXjhq2XjFO0ltBYxEiS+nSEEZ9KhgzsQO4HGRkcE/FTmytUhjSOMBURQqqOwCjAH9BQe1KUoFY95fRwhTNIkYZgql2CgseyjJ5J+K13UnU9tp6oblyDIwSNFUs7n+yqgk4+fqB3Iqu9dmk1Ge80fVFjWUgzWEoG0NjOwcknOMg49lkHsKDQdXdV3T3s6alcXWnQRKWhggyJJ+6jbKvpOe5JJUYxjIJqSQW6a9osVvNcwTX6xeaqrMpdXG4IZFU5HpYK2RwWrW2OjP1LpFlJuj+1Wsvls8och1XAYMeSSV2MTzkgjjPFlaN0VY2cxntrZI5CMbhngfQE4XPvgDPvQQnoiy1wiGN0tbC3iwrKsSl5AMZO0MwycfiyvcnmrWrQdcdQnTrRp1VWbeiDeSEBdwu5yASFGc/pWoh6tuQ5CRW9/GFDM1jMpkQHO0mJ2wc442uex4oJJ1FosV9byW84ykgx9QfZh8EHmuPtf0l7K4mt5R64nKn6/DD6EYI+hFdaaZ1jaTsE83ypjj7mcGKXn22Pgt+mRVX9Q9Pya4u8xAyefNELmPb9yUlZVilQep4SgUh8llYtxtPIUXSt11L0rd6c5W7hZBnAfGUbv+FxweBnHf5FaWgUpSgVJNL6la1s3SB3FxISm/J+6h4YrH/C0j9yPaMfxcRutroGkfaWYu/lwRjdNKQSEXOMAfvOx9Kr7k+wyQEp8GJwt/wCXMhaC6je1kODtHmLuAyB3bZjHwSfarw6B1nyrae3vHIl09mjlZu5iUFo5OO4Mfv3O01QiJK6rc24e3hgJezj/ABl3iKtJIc4HAG55cYyEUA4AFj+MutQCxiuLcAT6hEiMwY8wriQ5AOCclUyR2ZhQU51Zrr6hdzXMneRsgfwqOFX9FAFailKBSlKBSlKBSle1pbNK6RxqWd2Cqo7kk4AH1JNBMfCnoj9r3TLISsEIDSkYycnCoPjdg844Cn3xXUen2MdvEkUKhI0UKqjsAK0fh90kmlWiQDa0h9UsijG9j+ZzgDgfl2GTUloK81EGfqW2QgFbazeYfOXYxknP5jtirDqu0m29UMG/e07avb/jBuefoe30+tWJQK+JplRSzsFUdyxAA/MntX3Va691jbXVz9gvY0awulKw3SyAo7qQGB4whV+Ac8EKezZARrrq01KO+bV5IY2t7ORRDHv3b4ucygDseQcnBBIOCFzU71bp+w6jtredixX8UckZCuOfUhyD7jBBHBHFajw3kltLi50a7PmrCnmQOed0LEDYw9sbgMf3h2Aqf6RpcVpEsNsgjiT8KjOBk5PfkknnJ+aDz0LRobKBILZAkaDge5+ST7k981q9S6pK3RtLW3e5lRA8u1kVYlP4QWcgF29l/XgVJKr7xC6DnupPtWmXLW11tCvtd0EwH4QxQ8Eds4OeM9qDO1HqGC4ieDUrG7ijcYfzIC8Xfg+ZDvVcYzuyNu3PHBqOdNI+mgro0lpqFozlmhR41ulzg4Dg7ZsAk+vDYwPithpHWL6bEsGqWVzAI1wbgFp4n9yzSDLAsSTg5/yreQJpOrjcq2lye59KFx+YI3r+uKDG03qHTtaBt5o1MqcvbXMYEiHscBh3HbKnIz7Zrws+hn015JdHlCK/L2s+5oWI7FWB3xNjIz6u/bgVj9Q+ElpdFWjluYZEOUYSu4U5zkCQkjnn0le1Y+lT6vpJ23oOoWg486LJuIx7FkPqkHHI9R5zuPYhtU6rhmzaaxb/AGV5BjZOVaGXn9yX8DHPscHtiqz668E5YmaXSz5sZ58hj94vbhWPEg798HGPxHmrwkgg1C3XzY1lhkUNtkT55BKsMqR+hFaCHoBICPsV5e2yrwsazb4h/JKHH/8AaDlG5t3iYpIrI6nDKwIYH4IPINeVdLeNfQv2+2NzbR5uoeTtHqlT3XA/Ew7j34IHcVzTQK23TumLPITMXWCPDSsi5fBIVUQdjI7EKM8c5PANamtjouqvaszRD1lSEOT6GIKiQAHlwpYAnsXyORQSLrfVyWa3iCjCgSiPGxAhLLboV4McZOS378m5jnC1gda60Lk20cf+ztraKJcHOW2BnP8Azkj+UflXo9utraSK7FZJAFO0Hc7B1JiJPaOMAFuMmQgchCRF6BSlKBX3HGWICgkngADJP6VtulOmLjU5xBaqC2MszHCouQNzH2HPtk/Aq4NG6Kgjl/Z9gRJMoH7QvcDdEjZBhiHZHfBXIyVG7OewCkn0qZYlmMUnlNnEm07Thtp57fi4/OsOuqfE+SPT9EnjiUKnlrBGnwGITHPchcnJ+K5WoFWp/o/9Ni5vXuZFVo7YDGf+I34SB9AGOfY4qu9C0Se+mWC1j8yVgSFyo4AyeWIA4+TXTnhH0i+lWWycDzpHMkgBB28BVXIHOAM+/LHFBN6UpQVp1mfseu6ZdHhJ1a2c89znYD8ZZx/Q5qy6iHipoz3WnuYB9/AyzwnHIaM54+pXI/Mitr0Zrw1GzguRgGRfUoPCsOGX9CDQaTxf157HTZWhDeZKRCrLn0bwctkdsKDg/JFQvwq09dWtJIJlX9nRIsSwkLvafiSSfePWhyxAAOMPj2NXTUG0nw/+xao15ZzmKCUMZrbGVZjnGDnCruO75BBA9LYAbfpPoy203zGg3vJJ+OWVt0hA7LnAwo7YHwM5xUipSgVS3WHVMtjf3cF9btLHcmP7KzTtHEgVSo5zhAGYliCCO54waumvC8tI5kKTIkiHgq6hlP5g8Ggill0wGQPZahcxgjBVJlnhzjBA85XJH6j8qiXVXh026OR9Qt4pndVil+zJDI0h9g8LrliARyp+le2o6XpPmPJYm9tmU7HuLCO48oEE5UlEZGAIwdox9a1l7rM6snm3mmajHC/mRrcuLecMu4Z2ttTcASAzZ5weCKDY/bOotKA82OLUYR3ZMmUcduAHJ+pV+3fkVt+mPFq3u5RbzQXEE/AKGMsASQO6jcvfOWUAD3rD0/xhTn7VZzJg+p4GSeIcHGXQgc4PAzUm03rawukkls5FnlVGPlIMTuFGdoR9rN/0oM2fq21jvFspHZJ3/ArRyBX4z6X27D8d+4x34re1FdM63sbpJZcsn2bDSiWJ1aLI7nK9/nbnHvwa85evIoJdl6ht4nP+r3O4PbzKeVIkXhCRzhsce5oJdXPPjl0CbaQ31sp8mVvvUC8RMf3uOyMfnsx/tADoOGVXUMhDKwyGBBBB7EEcEV8Xlqk0bxyqGR1Ksp7EEYIP6UHEVZWmXRhljkBZdrA5XG4c91JBAb4PscGrb8QfBlLSCW6s5/u41LtFL3AGThXUcnsAGH5tVTXmlzQpG8sbqkq7o2IO1x8qexoMnVbxLgvJjy8bUhhRfSqDPds9/ryWZmJx76qs671EvFFCFVUj3HgcszEbnY9ycBVx2AUY7knBoFbzozpuTU7qO3i4zy7ZHoQEbm574B7e5xWjrM0nVJrSVZraRo5F7MvfnuPgj6Gg6+6V6YttMhENom0cbmPLuf4nb3P9AM8ACsS/6l03TvM8ye3hLMZHVdu9mPBYqmWZjjvgniuXNb6wvr3/ANJupXGMbd21P+RcL+uK0dBb/i94n22o24tbNXI8wM0rjaCFBwFGd3JIOSB27c8VBSlBfH+jn04Ak18+dzEwxj22jazHHySAP5W+auuo34c6MLLTbWHnIjDNn+J/W36ZYipJQKUpQKqpG/8AJu/YMNul3jgqRjbbzEdu+dhC5z2Ax/Cc2rWv13Rob2B4LlA8bjBHuPhgfZh3BoM9WyMjtX7VS6brlx05ItpqZaWwY7ba7AyYwBxG4HOAPbuMHGRwtqWl0kqLJE6ujDKspBUj5BHBFB7UpSgUpSgpy78P72wuvNs993Y+Z5osvtLRYbduHH4HCsAw9zgAg453EnitZq5h1O1uLV+ciaIMpAOOCMls98hccd+1WXVd+LXV+n20D291GlzK6nbBwSpI4ZmHMX5j1fHzQbFX0W/UEGyfb2IKK6/kRh1/TFfGn9JaZogkvY42UKOX+8lKKTj0gbmA55IzwOTjNcpVOemuuGsrYJb3F3BMgOFGyW3k5Zh92+DCSTglcg4zig6nQhhkdiM9vkVGNN6baCSaDZC+mygssLDmFjjcgUgq0THLY42k4AxUQ6Z8b7eZB9shliZQPMkRS8Sntnj1qD8YPxk96sXQ+orW+XdaTxygd9p5H5qeR+ooMDpzo6GwmeS2luBG67RbtJuhTkHKKRlT7d+zH9JHSlB8ugYEEAgjBB7GqP0FPK07VNNmQSLZ3IyHUFhA8g3Oo49aqGkBHuRj2FXlVDeI2o/szWLx5Yy8V9ZGMAEYyUEYJ3ccFOQD2INBP+n9EttUs1/aNtBJcR77edtqhw8ZKMQygFd2A4xjhxiudOutB/Z19cWwyVRvQT7owDL+ZwQM/INdI9CgxXV/AxJI+zTH4BktwjYOecmLPYdxUG/0j9AJW3vUH4cwyEDnByyE8ds7hk+7L80FE0pSgUpSgVn6BZC4ureE9pZY0P8AM4X/ADrAqb+DFsZNXtvuvMClnPfCYU4f9Gx39yPfFB1ZSlKBSlKBSlKDxvLRJkaOVFdGGGVgCCPgg96rl+gLrTHMuhXJVSfVZzktEw/stnKn/Hn8XzNep+pLfTYTNdPtXsoAyzt7Ko9yf6DucDmudurvF6+vWKwubaHkBYj6yP7T98/3cD6e9Ba6+KRtJPJ1i0ktpAN2+IrLHtzjedp3IC2F7Nyw7VJbXr7TZBlb62HGfVIq9/7xHP0rljp2/jjmY3T3IikVklMDL5jqxBIO/hgcZwfcCpbofROnak4Sz1Jo5CeIbmEBz8BSH2ue/Ck0F9z9e6ane+tv5ZVb/tJrV3nifaBS1sk9yAcF44yI147tLJtRR7d+9R3RPDzULCFY7Z9Mkwx9c1u28Bu53jJYjsAfYnngVndQdGXN1A37Z1T/AFZMO6RQxxqNvuXOSffggjOOKCPz+IMuoXEFs90lnHO4TbaHzZwW9KhpsCOMFscx5IyOwya1fU3hLaRS7f2n5UhXd/rKcMSePvchRk8e55rZdPdNLvR9E01cKcrfaiXwcHIaOIYP1D7R2qdDpS+mXF3qsxzkMsEUEa4PGBlGJ/M5oKO1Pwe1OEZjjjuFOMNDICDn3Abaf8KheoaZNbMFuIZImIyBIjKT+jAV0knhzc2h36bqU0bcExyqhhY9zlECqufchScknua3Oh6gmppNaalbx/aICouIWXdGcjKSRk5yjAZH7y9j7EhRngbplxNqSSQZEUYP2g59JRgQEI/e3Edvlc+2auLqTwnsrtzLDvtZicl4DgE/Vew559O3NSnQenbawVltIViDtubbnk/mSTgZ4HYe1bWgqteiNchysGs70OOZVJbsf4t//dWs1rwn1KaLc+qyTTAZEbmQR544DbzjsOdo5H61c9KCobPxVn05Fh1uyuFlUBfNQKRLgd+SFJ7ZKsRkngdqiGk65Hr+uxS3rrFBHzDDIeG2kFY/4dzH1HPfBHxXRNxAsilJFVlPBVgCD+YPBqifGjw6t7cQ3NmFgWSVYpRyIk3D0yYAJRRjBxnuMDOchZmlf+ur3/5W3/7pq2XW2ifb7G4tuN0iHZntvHqT8vUBVd+CmlXNpe30V6SZFih2kvvBTdJtKtk+n4HH5CrdMoztyM/GRn39v0P9DQcQMMHB4NflS/xY0kWmq3SLnaz+auf/AIgDn/xEj9KiFApSlBfvhn0vpGr2O5rNVlRtswWWf8WOGUl8hWHO3sDkc4zU86U8PrLTJXmtEdXdNhLOzAKSpIAPyVByfiql/wBG7UCt5cwe0kIfOfdHAxj3yJD/AMtdCUClKUClKUClKUFI+O3SV/eXEc9vG00CRbQqcsh3Esdndt2R+HP4ecYqur+10yGyIH2r9oAoGimTaq4OXAC+xH8RzyO1dZ143NpHKMSojj4ZQR/jQcV3t0JCuI449qhcIG5wSdx3Ektz3z7CsaurNb8J9Lus/wCriFiMBoCUxznIUfd5/NT/ANKgGteALgE2d0rH+GZSPf8AiTPt/Z7j68BsvBTxIa5Isb1i0oH3MpJJcAcox92ABIJ7gH3AzInt/wBuXziUA6fYyFAhHFxOvDFs940zjHuT7jiqZvvDPVrB1lSBnMbBkkgYPgqdwYKPXwR7r7VZHRnTWtPaRW8kyafbruz5a5uXy24liSQpJJOQQfpQWhq+t29mu66niiHON7qCcfAJy36fNQmfxWSclNJs7m9cHG5UKxAk4G5yCVHvyB+YrK0rwm0+I77hXu5s5Mlw7MTxjlQQpGPkGpvbW6RqEjVUUcBVAAH5AcCgr59G1rUkUXlzFYRnlktdxmPvgvuwp9vScfQ1JOjujrfS0cQb2eQgySyNudyM4ye2Bk8D5qRUoFKUoFKUoFanqvRhfWc9s2PvYyoz2Dd1P6MAf0rbUoKI6X6vNisV9dRzP5cLWF0sajckkUgaJ33OM5jYpuP7yH5xW+SWw1jUbe8ttREbJsD2zKFeTypDIuNxGPrtDenPbJqS9Q+GFheyyTOskckgIkaFyu/OOSMFScjPbk981TPit4aLpEcU0EkkkTsUbeFyrYyvIxkEA+37v1oN5/pJaXtntbkA+uNo2IHGUbcuT8kOf0X6VTVZVxqMsiJHJLI0afgRmYqvAHpBOBwB2+KxaBSlKCf+Bl75WrwDOBIsiHtz6CwHPblR2rqSuW/CHpy5mv7W5ijJhSb1yAqQu1ckMM5UkHAyOc8ZxXUlApSlApSlApSlApSlApSlApSlApSlApSlApSlApSlApSlArF1LT4rmNoriNZI2/EjDIPORx9CM59iKUoKyufAaxZiUmuUUsTt3IQBz6QSmeOOTnge/etLqXgGiIzR3rjaCcNCDnAJxw4/rSlBW3VvSH2BQ3neZkgfg29939o/H+NanpixW4vLWGTOyWeONsd8NIqnH6GlKDrzQenbaxVltIUiDHLbR3I7ZJ5OP8zW0pSgUpSgUpS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AutoShape 5"/>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pic>
        <p:nvPicPr>
          <p:cNvPr id="316422" name="Picture 6" descr="http://processmaximus.files.wordpress.com/2012/01/future-prediction.jpg"/>
          <p:cNvPicPr>
            <a:picLocks noChangeAspect="1" noChangeArrowheads="1"/>
          </p:cNvPicPr>
          <p:nvPr/>
        </p:nvPicPr>
        <p:blipFill>
          <a:blip r:embed="rId2"/>
          <a:srcRect/>
          <a:stretch>
            <a:fillRect/>
          </a:stretch>
        </p:blipFill>
        <p:spPr bwMode="auto">
          <a:xfrm>
            <a:off x="1295400" y="960119"/>
            <a:ext cx="5791200" cy="5212081"/>
          </a:xfrm>
          <a:prstGeom prst="rect">
            <a:avLst/>
          </a:prstGeom>
          <a:noFill/>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Loan Default Risk and Churn </a:t>
            </a:r>
            <a:r>
              <a:rPr lang="en-US" dirty="0" smtClean="0"/>
              <a:t>Data</a:t>
            </a:r>
            <a:endParaRPr lang="en-US" dirty="0"/>
          </a:p>
        </p:txBody>
      </p:sp>
      <p:sp>
        <p:nvSpPr>
          <p:cNvPr id="3" name="Content Placeholder 2"/>
          <p:cNvSpPr>
            <a:spLocks noGrp="1"/>
          </p:cNvSpPr>
          <p:nvPr>
            <p:ph idx="1"/>
          </p:nvPr>
        </p:nvSpPr>
        <p:spPr/>
        <p:txBody>
          <a:bodyPr>
            <a:normAutofit/>
          </a:bodyPr>
          <a:lstStyle/>
          <a:p>
            <a:r>
              <a:rPr lang="en-US" dirty="0" smtClean="0"/>
              <a:t>For correlation use present data for everything.</a:t>
            </a:r>
          </a:p>
          <a:p>
            <a:endParaRPr lang="en-US" dirty="0" smtClean="0"/>
          </a:p>
          <a:p>
            <a:r>
              <a:rPr lang="en-US" dirty="0" smtClean="0"/>
              <a:t>For prediction use historical data for the independent variables and current data for churn.</a:t>
            </a:r>
          </a:p>
          <a:p>
            <a:pPr lvl="1"/>
            <a:r>
              <a:rPr lang="en-US" dirty="0" smtClean="0"/>
              <a:t>Do you want to learn the characteristics of customers before they </a:t>
            </a:r>
            <a:r>
              <a:rPr lang="en-US" dirty="0" smtClean="0"/>
              <a:t>churn or before they default on a loan?</a:t>
            </a:r>
            <a:endParaRPr lang="en-US" dirty="0" smtClean="0"/>
          </a:p>
          <a:p>
            <a:pPr lvl="2"/>
            <a:r>
              <a:rPr lang="en-US" dirty="0" smtClean="0"/>
              <a:t>Then use perhaps 2 month or 3 month old data for the independent variables to predict churn</a:t>
            </a:r>
            <a:r>
              <a:rPr lang="en-US" dirty="0" smtClean="0"/>
              <a:t>.</a:t>
            </a:r>
            <a:endParaRPr lang="en-US" dirty="0" smtClean="0"/>
          </a:p>
          <a:p>
            <a:pPr lvl="2"/>
            <a:r>
              <a:rPr lang="en-US" dirty="0" smtClean="0"/>
              <a:t>From memory we used 6 month old data for predicting risk in credit scoring.</a:t>
            </a:r>
          </a:p>
          <a:p>
            <a:endParaRPr lang="en-US" dirty="0" smtClean="0"/>
          </a:p>
        </p:txBody>
      </p:sp>
      <p:sp>
        <p:nvSpPr>
          <p:cNvPr id="4" name="AutoShape 5"/>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lstStyle/>
          <a:p>
            <a:r>
              <a:rPr lang="en-US" sz="4000"/>
              <a:t> Creating A Good Statistical Model</a:t>
            </a:r>
          </a:p>
        </p:txBody>
      </p:sp>
      <p:sp>
        <p:nvSpPr>
          <p:cNvPr id="105475" name="Rectangle 3"/>
          <p:cNvSpPr>
            <a:spLocks noGrp="1" noChangeArrowheads="1"/>
          </p:cNvSpPr>
          <p:nvPr>
            <p:ph type="body" idx="1"/>
          </p:nvPr>
        </p:nvSpPr>
        <p:spPr/>
        <p:txBody>
          <a:bodyPr>
            <a:normAutofit fontScale="92500" lnSpcReduction="10000"/>
          </a:bodyPr>
          <a:lstStyle/>
          <a:p>
            <a:pPr marL="609600" indent="-609600">
              <a:lnSpc>
                <a:spcPct val="80000"/>
              </a:lnSpc>
            </a:pPr>
            <a:r>
              <a:rPr lang="en-US" sz="2800"/>
              <a:t>Many techniques used to create a good statistical model are useful to create a fraud detection model.</a:t>
            </a:r>
          </a:p>
          <a:p>
            <a:pPr marL="609600" indent="-609600">
              <a:lnSpc>
                <a:spcPct val="80000"/>
              </a:lnSpc>
            </a:pPr>
            <a:r>
              <a:rPr lang="en-US" sz="2800"/>
              <a:t>A good statistical model starts with good data.</a:t>
            </a:r>
          </a:p>
          <a:p>
            <a:pPr marL="990600" lvl="1" indent="-533400">
              <a:lnSpc>
                <a:spcPct val="80000"/>
              </a:lnSpc>
              <a:buFont typeface="Wingdings" pitchFamily="2" charset="2"/>
              <a:buAutoNum type="arabicPeriod"/>
            </a:pPr>
            <a:r>
              <a:rPr lang="en-US" sz="2400"/>
              <a:t>Again the old saying garbage in garbage out (G.I.G.O.)</a:t>
            </a:r>
          </a:p>
          <a:p>
            <a:pPr marL="1371600" lvl="2" indent="-457200">
              <a:lnSpc>
                <a:spcPct val="80000"/>
              </a:lnSpc>
            </a:pPr>
            <a:r>
              <a:rPr lang="en-US" sz="2000"/>
              <a:t>What is my point with this statement:  </a:t>
            </a:r>
          </a:p>
          <a:p>
            <a:pPr marL="1752600" lvl="3" indent="-381000">
              <a:lnSpc>
                <a:spcPct val="80000"/>
              </a:lnSpc>
            </a:pPr>
            <a:r>
              <a:rPr lang="en-US" sz="1800"/>
              <a:t>The message is that if the data collected is not good that the model is not expected to be good.  </a:t>
            </a:r>
          </a:p>
          <a:p>
            <a:pPr marL="1371600" lvl="2" indent="-457200">
              <a:lnSpc>
                <a:spcPct val="80000"/>
              </a:lnSpc>
            </a:pPr>
            <a:r>
              <a:rPr lang="en-US" sz="2000"/>
              <a:t>Why is this of concern in fraud detection models?</a:t>
            </a:r>
          </a:p>
          <a:p>
            <a:pPr marL="1752600" lvl="3" indent="-381000">
              <a:lnSpc>
                <a:spcPct val="80000"/>
              </a:lnSpc>
              <a:buFont typeface="Wingdings" pitchFamily="2" charset="2"/>
              <a:buAutoNum type="arabicPeriod"/>
            </a:pPr>
            <a:r>
              <a:rPr lang="en-US" sz="1800"/>
              <a:t>We need to distinguish between fraud and first payment default. If we combine fraud with FPD it is like trying to create a single  model to determine risk and fraud.  </a:t>
            </a:r>
          </a:p>
          <a:p>
            <a:pPr marL="2209800" lvl="4" indent="-381000">
              <a:lnSpc>
                <a:spcPct val="80000"/>
              </a:lnSpc>
            </a:pPr>
            <a:r>
              <a:rPr lang="en-US" sz="1800"/>
              <a:t>This can be done but it will create a model that does not work well on either risk or fraud.  It is better to create two separate models instead.</a:t>
            </a:r>
          </a:p>
          <a:p>
            <a:pPr marL="1752600" lvl="3" indent="-381000">
              <a:lnSpc>
                <a:spcPct val="80000"/>
              </a:lnSpc>
              <a:buFont typeface="Wingdings" pitchFamily="2" charset="2"/>
              <a:buAutoNum type="arabicPeriod"/>
            </a:pPr>
            <a:r>
              <a:rPr lang="en-US" sz="1800"/>
              <a:t>We need our independent data to also be accurate. </a:t>
            </a:r>
          </a:p>
          <a:p>
            <a:pPr marL="2209800" lvl="4" indent="-381000">
              <a:lnSpc>
                <a:spcPct val="80000"/>
              </a:lnSpc>
            </a:pPr>
            <a:r>
              <a:rPr lang="en-US" sz="1800"/>
              <a:t>If our database determines the application contains incorrect information, it is important that this is not an error within the database.</a:t>
            </a:r>
          </a:p>
          <a:p>
            <a:pPr marL="1371600" lvl="2" indent="-457200">
              <a:lnSpc>
                <a:spcPct val="80000"/>
              </a:lnSpc>
            </a:pPr>
            <a:endParaRPr lang="en-US" sz="2000"/>
          </a:p>
        </p:txBody>
      </p:sp>
      <p:sp>
        <p:nvSpPr>
          <p:cNvPr id="105476"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457200" y="457200"/>
            <a:ext cx="8229600" cy="1143000"/>
          </a:xfrm>
        </p:spPr>
        <p:txBody>
          <a:bodyPr/>
          <a:lstStyle/>
          <a:p>
            <a:r>
              <a:rPr lang="en-US"/>
              <a:t>Why Create Separate Models</a:t>
            </a:r>
          </a:p>
        </p:txBody>
      </p:sp>
      <p:sp>
        <p:nvSpPr>
          <p:cNvPr id="107523" name="Rectangle 3"/>
          <p:cNvSpPr>
            <a:spLocks noGrp="1" noChangeArrowheads="1"/>
          </p:cNvSpPr>
          <p:nvPr>
            <p:ph type="body" idx="1"/>
          </p:nvPr>
        </p:nvSpPr>
        <p:spPr>
          <a:xfrm>
            <a:off x="76200" y="1600200"/>
            <a:ext cx="8686800" cy="5257800"/>
          </a:xfrm>
        </p:spPr>
        <p:txBody>
          <a:bodyPr/>
          <a:lstStyle/>
          <a:p>
            <a:pPr marL="609600" indent="-609600">
              <a:lnSpc>
                <a:spcPct val="80000"/>
              </a:lnSpc>
            </a:pPr>
            <a:r>
              <a:rPr lang="en-US" sz="2000"/>
              <a:t>Why not create a single model to eliminate all potential bad clients?</a:t>
            </a:r>
          </a:p>
          <a:p>
            <a:pPr marL="990600" lvl="1" indent="-533400">
              <a:lnSpc>
                <a:spcPct val="80000"/>
              </a:lnSpc>
            </a:pPr>
            <a:r>
              <a:rPr lang="en-US" sz="1800"/>
              <a:t>Why separate FPD from fraud in the data?</a:t>
            </a:r>
          </a:p>
          <a:p>
            <a:pPr marL="990600" lvl="1" indent="-533400">
              <a:lnSpc>
                <a:spcPct val="80000"/>
              </a:lnSpc>
            </a:pPr>
            <a:r>
              <a:rPr lang="en-US" sz="1800"/>
              <a:t>Why not a single model to identify fraud and risk together?</a:t>
            </a:r>
          </a:p>
          <a:p>
            <a:pPr marL="609600" indent="-609600">
              <a:lnSpc>
                <a:spcPct val="80000"/>
              </a:lnSpc>
            </a:pPr>
            <a:r>
              <a:rPr lang="en-US" sz="2000"/>
              <a:t>Benefits of Creating Two Models</a:t>
            </a:r>
          </a:p>
          <a:p>
            <a:pPr marL="990600" lvl="1" indent="-533400">
              <a:lnSpc>
                <a:spcPct val="80000"/>
              </a:lnSpc>
              <a:buFont typeface="Wingdings" pitchFamily="2" charset="2"/>
              <a:buAutoNum type="arabicPeriod"/>
            </a:pPr>
            <a:r>
              <a:rPr lang="en-US" sz="1800"/>
              <a:t>Clearly identify which factors are indicators of fraud and which are representative of risk.</a:t>
            </a:r>
          </a:p>
          <a:p>
            <a:pPr marL="1371600" lvl="2" indent="-457200">
              <a:lnSpc>
                <a:spcPct val="80000"/>
              </a:lnSpc>
              <a:buFont typeface="Wingdings" pitchFamily="2" charset="2"/>
              <a:buAutoNum type="arabicPeriod"/>
            </a:pPr>
            <a:r>
              <a:rPr lang="en-US" sz="1600"/>
              <a:t>A large part of good model building is understanding why a variable belongs in the model.  This is very difficult to do when you build a model to answer multiple issues, such as fraud and risk together.</a:t>
            </a:r>
          </a:p>
          <a:p>
            <a:pPr marL="1752600" lvl="3" indent="-381000">
              <a:lnSpc>
                <a:spcPct val="80000"/>
              </a:lnSpc>
              <a:buFont typeface="Wingdings" pitchFamily="2" charset="2"/>
              <a:buAutoNum type="arabicPeriod"/>
            </a:pPr>
            <a:r>
              <a:rPr lang="en-US" sz="1400"/>
              <a:t>Only with a lot of model building experience on fraud and risk separately would you be confident in statements about the variables.</a:t>
            </a:r>
          </a:p>
          <a:p>
            <a:pPr marL="1752600" lvl="3" indent="-381000">
              <a:lnSpc>
                <a:spcPct val="80000"/>
              </a:lnSpc>
              <a:buFont typeface="Wingdings" pitchFamily="2" charset="2"/>
              <a:buAutoNum type="arabicPeriod"/>
            </a:pPr>
            <a:r>
              <a:rPr lang="en-US" sz="1400"/>
              <a:t>Some variables may be driven by both fraud and risk, but determining which, fraud or risk, had a stronger influence on the variable selection would be difficult.</a:t>
            </a:r>
          </a:p>
          <a:p>
            <a:pPr marL="990600" lvl="1" indent="-533400">
              <a:lnSpc>
                <a:spcPct val="80000"/>
              </a:lnSpc>
              <a:buFont typeface="Wingdings" pitchFamily="2" charset="2"/>
              <a:buAutoNum type="arabicPeriod"/>
            </a:pPr>
            <a:r>
              <a:rPr lang="en-US" sz="1800"/>
              <a:t>The losses due to fraud and risk are not the same.  </a:t>
            </a:r>
          </a:p>
          <a:p>
            <a:pPr marL="990600" lvl="1" indent="-533400">
              <a:lnSpc>
                <a:spcPct val="80000"/>
              </a:lnSpc>
              <a:buFont typeface="Wingdings" pitchFamily="2" charset="2"/>
              <a:buAutoNum type="arabicPeriod"/>
            </a:pPr>
            <a:r>
              <a:rPr lang="en-US" sz="1800"/>
              <a:t>The number of observations of fraud is often much lower than that of risk.  Typical models built on risk use 10,000 observations of “bads” due to risk.  Often it is difficult to obtain even 1,000 “bads” due to fraud.</a:t>
            </a:r>
          </a:p>
          <a:p>
            <a:pPr marL="1371600" lvl="2" indent="-457200">
              <a:lnSpc>
                <a:spcPct val="80000"/>
              </a:lnSpc>
              <a:buFont typeface="Wingdings" pitchFamily="2" charset="2"/>
              <a:buAutoNum type="arabicPeriod"/>
            </a:pPr>
            <a:r>
              <a:rPr lang="en-US" sz="1600"/>
              <a:t>Creating a model using 500 “bads” from fraud and 9,500 “bads” from risk would create a model that focuses on risk.  </a:t>
            </a:r>
          </a:p>
          <a:p>
            <a:pPr marL="1371600" lvl="2" indent="-457200">
              <a:lnSpc>
                <a:spcPct val="80000"/>
              </a:lnSpc>
              <a:buFont typeface="Wingdings" pitchFamily="2" charset="2"/>
              <a:buAutoNum type="arabicPeriod"/>
            </a:pPr>
            <a:r>
              <a:rPr lang="en-US" sz="1600"/>
              <a:t>Creating a model using 500 “bads” from fraud and 500 “bads” from risk just to keep the numbers from fraud and risk equal is also not a good solution.  </a:t>
            </a:r>
          </a:p>
          <a:p>
            <a:pPr marL="990600" lvl="1" indent="-533400">
              <a:lnSpc>
                <a:spcPct val="80000"/>
              </a:lnSpc>
              <a:buFont typeface="Wingdings" pitchFamily="2" charset="2"/>
              <a:buAutoNum type="arabicPeriod"/>
            </a:pPr>
            <a:endParaRPr lang="en-US" sz="1800"/>
          </a:p>
          <a:p>
            <a:pPr marL="990600" lvl="1" indent="-533400">
              <a:lnSpc>
                <a:spcPct val="80000"/>
              </a:lnSpc>
            </a:pPr>
            <a:endParaRPr lang="en-US" sz="1800"/>
          </a:p>
          <a:p>
            <a:pPr marL="990600" lvl="1" indent="-533400">
              <a:lnSpc>
                <a:spcPct val="80000"/>
              </a:lnSpc>
            </a:pPr>
            <a:endParaRPr lang="en-US" sz="1800"/>
          </a:p>
        </p:txBody>
      </p:sp>
      <p:sp>
        <p:nvSpPr>
          <p:cNvPr id="107524"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457200" y="457200"/>
            <a:ext cx="8229600" cy="1143000"/>
          </a:xfrm>
        </p:spPr>
        <p:txBody>
          <a:bodyPr/>
          <a:lstStyle/>
          <a:p>
            <a:r>
              <a:rPr lang="en-US"/>
              <a:t>Separating Fraud and FPD</a:t>
            </a:r>
          </a:p>
        </p:txBody>
      </p:sp>
      <p:sp>
        <p:nvSpPr>
          <p:cNvPr id="106499" name="Rectangle 3"/>
          <p:cNvSpPr>
            <a:spLocks noGrp="1" noChangeArrowheads="1"/>
          </p:cNvSpPr>
          <p:nvPr>
            <p:ph type="body" idx="1"/>
          </p:nvPr>
        </p:nvSpPr>
        <p:spPr>
          <a:xfrm>
            <a:off x="0" y="1600200"/>
            <a:ext cx="9144000" cy="5105400"/>
          </a:xfrm>
        </p:spPr>
        <p:txBody>
          <a:bodyPr/>
          <a:lstStyle/>
          <a:p>
            <a:pPr>
              <a:lnSpc>
                <a:spcPct val="90000"/>
              </a:lnSpc>
            </a:pPr>
            <a:r>
              <a:rPr lang="en-US" sz="2400"/>
              <a:t>As stated earlier it is important to differentiate between FPD and fraud when building a fraud detection model.</a:t>
            </a:r>
          </a:p>
          <a:p>
            <a:pPr>
              <a:lnSpc>
                <a:spcPct val="90000"/>
              </a:lnSpc>
            </a:pPr>
            <a:endParaRPr lang="en-US" sz="2400"/>
          </a:p>
          <a:p>
            <a:pPr>
              <a:lnSpc>
                <a:spcPct val="90000"/>
              </a:lnSpc>
            </a:pPr>
            <a:r>
              <a:rPr lang="en-US" sz="2400"/>
              <a:t>In addition, we would remove the FPD data from the model building process.  </a:t>
            </a:r>
          </a:p>
          <a:p>
            <a:pPr lvl="1">
              <a:lnSpc>
                <a:spcPct val="90000"/>
              </a:lnSpc>
            </a:pPr>
            <a:r>
              <a:rPr lang="en-US" sz="2000"/>
              <a:t>In truth some FPD are probably unidentified fraud.  </a:t>
            </a:r>
          </a:p>
          <a:p>
            <a:pPr lvl="1">
              <a:lnSpc>
                <a:spcPct val="90000"/>
              </a:lnSpc>
            </a:pPr>
            <a:r>
              <a:rPr lang="en-US" sz="2000"/>
              <a:t>If we treat FPD as non-fraud when building the model we would have some frauds listed as both fraud and as non-fraud.</a:t>
            </a:r>
          </a:p>
          <a:p>
            <a:pPr lvl="1">
              <a:lnSpc>
                <a:spcPct val="90000"/>
              </a:lnSpc>
            </a:pPr>
            <a:r>
              <a:rPr lang="en-US" sz="2000"/>
              <a:t>This is very bad to have when building a model.</a:t>
            </a:r>
          </a:p>
          <a:p>
            <a:pPr lvl="2">
              <a:lnSpc>
                <a:spcPct val="90000"/>
              </a:lnSpc>
            </a:pPr>
            <a:r>
              <a:rPr lang="en-US" sz="1800"/>
              <a:t>The statistical model will contain variables to differentiate between frauds and non-frauds.  </a:t>
            </a:r>
          </a:p>
          <a:p>
            <a:pPr lvl="3">
              <a:lnSpc>
                <a:spcPct val="90000"/>
              </a:lnSpc>
            </a:pPr>
            <a:r>
              <a:rPr lang="en-US" sz="1600"/>
              <a:t>This will be more difficult to create if many frauds are labeled as non-frauds.</a:t>
            </a:r>
          </a:p>
        </p:txBody>
      </p:sp>
      <p:sp>
        <p:nvSpPr>
          <p:cNvPr id="106500"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rrowheads="1"/>
          </p:cNvSpPr>
          <p:nvPr>
            <p:ph type="title"/>
          </p:nvPr>
        </p:nvSpPr>
        <p:spPr>
          <a:xfrm>
            <a:off x="457200" y="457200"/>
            <a:ext cx="8229600" cy="1143000"/>
          </a:xfrm>
        </p:spPr>
        <p:txBody>
          <a:bodyPr/>
          <a:lstStyle/>
          <a:p>
            <a:r>
              <a:rPr lang="en-US"/>
              <a:t>Data Required</a:t>
            </a:r>
          </a:p>
        </p:txBody>
      </p:sp>
      <p:sp>
        <p:nvSpPr>
          <p:cNvPr id="108547" name="Rectangle 3"/>
          <p:cNvSpPr>
            <a:spLocks noGrp="1" noChangeArrowheads="1"/>
          </p:cNvSpPr>
          <p:nvPr>
            <p:ph type="body" idx="1"/>
          </p:nvPr>
        </p:nvSpPr>
        <p:spPr>
          <a:xfrm>
            <a:off x="457200" y="1600200"/>
            <a:ext cx="8382000" cy="5029200"/>
          </a:xfrm>
        </p:spPr>
        <p:txBody>
          <a:bodyPr/>
          <a:lstStyle/>
          <a:p>
            <a:r>
              <a:rPr lang="en-US" sz="2800"/>
              <a:t>Some of the data needed for fraud detection is different from that of risk.</a:t>
            </a:r>
          </a:p>
          <a:p>
            <a:pPr lvl="1"/>
            <a:r>
              <a:rPr lang="en-US" sz="2400"/>
              <a:t>Important data on fraud detection tends to be identification information.  </a:t>
            </a:r>
          </a:p>
          <a:p>
            <a:pPr lvl="2"/>
            <a:r>
              <a:rPr lang="en-US" sz="2000"/>
              <a:t>In the application for credit identification information is collected. </a:t>
            </a:r>
          </a:p>
          <a:p>
            <a:pPr lvl="2"/>
            <a:r>
              <a:rPr lang="en-US" sz="2000"/>
              <a:t>The identification information is then comparable to a large database containing people’s identification information.  </a:t>
            </a:r>
          </a:p>
          <a:p>
            <a:pPr lvl="2"/>
            <a:r>
              <a:rPr lang="en-US" sz="2000"/>
              <a:t>Difference between the identification information from the application and that of the database are signs of potential fraud.</a:t>
            </a:r>
          </a:p>
          <a:p>
            <a:pPr lvl="1"/>
            <a:r>
              <a:rPr lang="en-US" sz="2400"/>
              <a:t>When building a risk model, identification information is not needed.  With a risk model, it is believed the person is who he say he is, but the concern is that he will not repay money borrowed.</a:t>
            </a:r>
          </a:p>
        </p:txBody>
      </p:sp>
      <p:sp>
        <p:nvSpPr>
          <p:cNvPr id="108548"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6" name="Group 38"/>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026" name="Object 53"/>
          <p:cNvGraphicFramePr>
            <a:graphicFrameLocks noChangeAspect="1"/>
          </p:cNvGraphicFramePr>
          <p:nvPr/>
        </p:nvGraphicFramePr>
        <p:xfrm>
          <a:off x="4572000" y="1143000"/>
          <a:ext cx="3581400" cy="2514600"/>
        </p:xfrm>
        <a:graphic>
          <a:graphicData uri="http://schemas.openxmlformats.org/presentationml/2006/ole">
            <p:oleObj spid="_x0000_s121897" name="Chart" r:id="rId3" imgW="3067202" imgH="1981200" progId="Excel.Sheet.8">
              <p:embed/>
            </p:oleObj>
          </a:graphicData>
        </a:graphic>
      </p:graphicFrame>
      <p:sp>
        <p:nvSpPr>
          <p:cNvPr id="1036" name="Text Box 54"/>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1027" name="Object 55"/>
          <p:cNvGraphicFramePr>
            <a:graphicFrameLocks noChangeAspect="1"/>
          </p:cNvGraphicFramePr>
          <p:nvPr/>
        </p:nvGraphicFramePr>
        <p:xfrm>
          <a:off x="2562225" y="4127500"/>
          <a:ext cx="965200" cy="444500"/>
        </p:xfrm>
        <a:graphic>
          <a:graphicData uri="http://schemas.openxmlformats.org/presentationml/2006/ole">
            <p:oleObj spid="_x0000_s121898" name="Equation" r:id="rId4" imgW="965200" imgH="444500" progId="">
              <p:embed/>
            </p:oleObj>
          </a:graphicData>
        </a:graphic>
      </p:graphicFrame>
      <p:graphicFrame>
        <p:nvGraphicFramePr>
          <p:cNvPr id="1028" name="Object 62"/>
          <p:cNvGraphicFramePr>
            <a:graphicFrameLocks noChangeAspect="1"/>
          </p:cNvGraphicFramePr>
          <p:nvPr/>
        </p:nvGraphicFramePr>
        <p:xfrm>
          <a:off x="6191250" y="4114800"/>
          <a:ext cx="1612900" cy="444500"/>
        </p:xfrm>
        <a:graphic>
          <a:graphicData uri="http://schemas.openxmlformats.org/presentationml/2006/ole">
            <p:oleObj spid="_x0000_s121899" name="Equation" r:id="rId5" imgW="1612900" imgH="444500" progId="">
              <p:embed/>
            </p:oleObj>
          </a:graphicData>
        </a:graphic>
      </p:graphicFrame>
      <p:sp>
        <p:nvSpPr>
          <p:cNvPr id="1037" name="AutoShape 63"/>
          <p:cNvSpPr>
            <a:spLocks noChangeArrowheads="1"/>
          </p:cNvSpPr>
          <p:nvPr/>
        </p:nvSpPr>
        <p:spPr bwMode="auto">
          <a:xfrm>
            <a:off x="5791200" y="5105400"/>
            <a:ext cx="1143000" cy="609600"/>
          </a:xfrm>
          <a:prstGeom prst="wedgeRectCallout">
            <a:avLst>
              <a:gd name="adj1" fmla="val 39861"/>
              <a:gd name="adj2" fmla="val -147917"/>
            </a:avLst>
          </a:prstGeom>
          <a:noFill/>
          <a:ln w="9525">
            <a:solidFill>
              <a:schemeClr val="tx1"/>
            </a:solidFill>
            <a:miter lim="800000"/>
            <a:headEnd/>
            <a:tailEnd/>
          </a:ln>
        </p:spPr>
        <p:txBody>
          <a:bodyPr/>
          <a:lstStyle/>
          <a:p>
            <a:pPr algn="ctr"/>
            <a:endParaRPr lang="en-US"/>
          </a:p>
        </p:txBody>
      </p:sp>
      <p:sp>
        <p:nvSpPr>
          <p:cNvPr id="1038" name="Text Box 64"/>
          <p:cNvSpPr txBox="1">
            <a:spLocks noChangeArrowheads="1"/>
          </p:cNvSpPr>
          <p:nvPr/>
        </p:nvSpPr>
        <p:spPr bwMode="auto">
          <a:xfrm>
            <a:off x="5791200" y="5195888"/>
            <a:ext cx="1155700" cy="396875"/>
          </a:xfrm>
          <a:prstGeom prst="rect">
            <a:avLst/>
          </a:prstGeom>
          <a:noFill/>
          <a:ln w="9525">
            <a:noFill/>
            <a:miter lim="800000"/>
            <a:headEnd/>
            <a:tailEnd/>
          </a:ln>
        </p:spPr>
        <p:txBody>
          <a:bodyPr wrap="none">
            <a:spAutoFit/>
          </a:bodyPr>
          <a:lstStyle/>
          <a:p>
            <a:r>
              <a:rPr lang="en-US" sz="2000" b="1">
                <a:latin typeface="Times New Roman" pitchFamily="18" charset="0"/>
                <a:cs typeface="Times New Roman" pitchFamily="18" charset="0"/>
              </a:rPr>
              <a:t>intercept</a:t>
            </a:r>
          </a:p>
        </p:txBody>
      </p:sp>
      <p:sp>
        <p:nvSpPr>
          <p:cNvPr id="1039" name="AutoShape 65"/>
          <p:cNvSpPr>
            <a:spLocks noChangeArrowheads="1"/>
          </p:cNvSpPr>
          <p:nvPr/>
        </p:nvSpPr>
        <p:spPr bwMode="auto">
          <a:xfrm>
            <a:off x="7772400" y="5181600"/>
            <a:ext cx="990600" cy="533400"/>
          </a:xfrm>
          <a:prstGeom prst="wedgeRectCallout">
            <a:avLst>
              <a:gd name="adj1" fmla="val -72755"/>
              <a:gd name="adj2" fmla="val -169644"/>
            </a:avLst>
          </a:prstGeom>
          <a:noFill/>
          <a:ln w="9525">
            <a:solidFill>
              <a:schemeClr val="tx1"/>
            </a:solidFill>
            <a:miter lim="800000"/>
            <a:headEnd/>
            <a:tailEnd/>
          </a:ln>
        </p:spPr>
        <p:txBody>
          <a:bodyPr/>
          <a:lstStyle/>
          <a:p>
            <a:pPr algn="ctr"/>
            <a:endParaRPr lang="en-US"/>
          </a:p>
        </p:txBody>
      </p:sp>
      <p:sp>
        <p:nvSpPr>
          <p:cNvPr id="1040" name="Text Box 66"/>
          <p:cNvSpPr txBox="1">
            <a:spLocks noChangeArrowheads="1"/>
          </p:cNvSpPr>
          <p:nvPr/>
        </p:nvSpPr>
        <p:spPr bwMode="auto">
          <a:xfrm>
            <a:off x="7881938" y="5210175"/>
            <a:ext cx="733425" cy="396875"/>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rPr>
              <a:t>slope</a:t>
            </a:r>
          </a:p>
        </p:txBody>
      </p:sp>
      <p:sp>
        <p:nvSpPr>
          <p:cNvPr id="13" name="TextBox 12"/>
          <p:cNvSpPr txBox="1"/>
          <p:nvPr/>
        </p:nvSpPr>
        <p:spPr>
          <a:xfrm>
            <a:off x="457200" y="533400"/>
            <a:ext cx="8534400" cy="400110"/>
          </a:xfrm>
          <a:prstGeom prst="rect">
            <a:avLst/>
          </a:prstGeom>
          <a:noFill/>
        </p:spPr>
        <p:txBody>
          <a:bodyPr wrap="square" rtlCol="0">
            <a:spAutoFit/>
          </a:bodyPr>
          <a:lstStyle/>
          <a:p>
            <a:r>
              <a:rPr lang="en-US" sz="2000" dirty="0" smtClean="0"/>
              <a:t>Solve slope and intercept only using the concept.  No calculator needed</a:t>
            </a:r>
            <a:endParaRPr lang="en-US" sz="20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a:xfrm>
            <a:off x="457200" y="381000"/>
            <a:ext cx="8229600" cy="1143000"/>
          </a:xfrm>
        </p:spPr>
        <p:txBody>
          <a:bodyPr/>
          <a:lstStyle/>
          <a:p>
            <a:r>
              <a:rPr lang="en-US"/>
              <a:t>Know The Data You Have</a:t>
            </a:r>
          </a:p>
        </p:txBody>
      </p:sp>
      <p:sp>
        <p:nvSpPr>
          <p:cNvPr id="151555" name="Rectangle 3"/>
          <p:cNvSpPr>
            <a:spLocks noGrp="1" noChangeArrowheads="1"/>
          </p:cNvSpPr>
          <p:nvPr>
            <p:ph type="body" idx="1"/>
          </p:nvPr>
        </p:nvSpPr>
        <p:spPr>
          <a:xfrm>
            <a:off x="0" y="1600200"/>
            <a:ext cx="9144000" cy="5029200"/>
          </a:xfrm>
        </p:spPr>
        <p:txBody>
          <a:bodyPr>
            <a:normAutofit lnSpcReduction="10000"/>
          </a:bodyPr>
          <a:lstStyle/>
          <a:p>
            <a:pPr>
              <a:lnSpc>
                <a:spcPct val="90000"/>
              </a:lnSpc>
            </a:pPr>
            <a:r>
              <a:rPr lang="en-US" sz="2900"/>
              <a:t>Know your data.</a:t>
            </a:r>
          </a:p>
          <a:p>
            <a:pPr lvl="1">
              <a:lnSpc>
                <a:spcPct val="90000"/>
              </a:lnSpc>
            </a:pPr>
            <a:r>
              <a:rPr lang="en-US" sz="2400"/>
              <a:t>What is the percent of success in the dependent (fraud) variable?</a:t>
            </a:r>
          </a:p>
          <a:p>
            <a:pPr lvl="1">
              <a:lnSpc>
                <a:spcPct val="90000"/>
              </a:lnSpc>
            </a:pPr>
            <a:r>
              <a:rPr lang="en-US" sz="2400"/>
              <a:t>What are the values of the independent data?</a:t>
            </a:r>
          </a:p>
          <a:p>
            <a:pPr lvl="2">
              <a:lnSpc>
                <a:spcPct val="90000"/>
              </a:lnSpc>
            </a:pPr>
            <a:r>
              <a:rPr lang="en-US" sz="2500"/>
              <a:t>Min, Max, Mean, Median.  </a:t>
            </a:r>
          </a:p>
          <a:p>
            <a:pPr lvl="2">
              <a:lnSpc>
                <a:spcPct val="90000"/>
              </a:lnSpc>
            </a:pPr>
            <a:r>
              <a:rPr lang="en-US" sz="2500" b="1"/>
              <a:t>Default values</a:t>
            </a:r>
            <a:r>
              <a:rPr lang="en-US" sz="2500"/>
              <a:t>, are there any?  How will you handle these values?</a:t>
            </a:r>
          </a:p>
          <a:p>
            <a:pPr lvl="3">
              <a:lnSpc>
                <a:spcPct val="90000"/>
              </a:lnSpc>
            </a:pPr>
            <a:r>
              <a:rPr lang="en-US" sz="2100"/>
              <a:t>Example of a default value:  Age unknown given a value of zero in the data.</a:t>
            </a:r>
          </a:p>
          <a:p>
            <a:pPr lvl="2">
              <a:lnSpc>
                <a:spcPct val="90000"/>
              </a:lnSpc>
            </a:pPr>
            <a:r>
              <a:rPr lang="en-US" sz="2500" b="1"/>
              <a:t>Outliers</a:t>
            </a:r>
            <a:r>
              <a:rPr lang="en-US" sz="2500"/>
              <a:t> – do they exist? How will you handle these values?  </a:t>
            </a:r>
          </a:p>
          <a:p>
            <a:pPr lvl="3">
              <a:lnSpc>
                <a:spcPct val="90000"/>
              </a:lnSpc>
            </a:pPr>
            <a:r>
              <a:rPr lang="en-US" sz="1800"/>
              <a:t>The handling of outliers will depend on how you will use your model.  In practice often “capping” is used.  Example, any number greater than the 99</a:t>
            </a:r>
            <a:r>
              <a:rPr lang="en-US" sz="1800" baseline="30000"/>
              <a:t>th</a:t>
            </a:r>
            <a:r>
              <a:rPr lang="en-US" sz="1800"/>
              <a:t> percentile is set equal to the 99</a:t>
            </a:r>
            <a:r>
              <a:rPr lang="en-US" sz="1800" baseline="30000"/>
              <a:t>th</a:t>
            </a:r>
            <a:r>
              <a:rPr lang="en-US" sz="1800"/>
              <a:t> percentile.</a:t>
            </a:r>
          </a:p>
          <a:p>
            <a:pPr lvl="3">
              <a:lnSpc>
                <a:spcPct val="90000"/>
              </a:lnSpc>
            </a:pPr>
            <a:r>
              <a:rPr lang="en-US" sz="1800"/>
              <a:t>As with normal linear regression it is risky to extrapolate to values of the independent variable that weren’t used in the model development.</a:t>
            </a:r>
          </a:p>
        </p:txBody>
      </p:sp>
      <p:sp>
        <p:nvSpPr>
          <p:cNvPr id="151556" name="AutoShape 4"/>
          <p:cNvSpPr>
            <a:spLocks noChangeArrowheads="1"/>
          </p:cNvSpPr>
          <p:nvPr/>
        </p:nvSpPr>
        <p:spPr bwMode="auto">
          <a:xfrm>
            <a:off x="7696200" y="0"/>
            <a:ext cx="1447800" cy="457200"/>
          </a:xfrm>
          <a:prstGeom prst="homePlate">
            <a:avLst>
              <a:gd name="adj" fmla="val 79167"/>
            </a:avLst>
          </a:prstGeom>
          <a:solidFill>
            <a:schemeClr val="accent2"/>
          </a:solidFill>
          <a:ln w="9525">
            <a:solidFill>
              <a:schemeClr val="tx1"/>
            </a:solidFill>
            <a:miter lim="800000"/>
            <a:headEnd/>
            <a:tailEnd/>
          </a:ln>
          <a:effectLst/>
        </p:spPr>
        <p:txBody>
          <a:bodyPr wrap="none" anchor="ctr"/>
          <a:lstStyle/>
          <a:p>
            <a:pPr algn="ctr"/>
            <a:r>
              <a:rPr lang="en-US" sz="2000" b="1"/>
              <a:t>The Data</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a:xfrm>
            <a:off x="0" y="381000"/>
            <a:ext cx="8839200" cy="838200"/>
          </a:xfrm>
        </p:spPr>
        <p:txBody>
          <a:bodyPr/>
          <a:lstStyle/>
          <a:p>
            <a:r>
              <a:rPr lang="en-US" sz="3600" dirty="0"/>
              <a:t>What Technique To Use </a:t>
            </a:r>
            <a:r>
              <a:rPr lang="en-US" sz="3600" dirty="0" smtClean="0"/>
              <a:t>To </a:t>
            </a:r>
            <a:r>
              <a:rPr lang="en-US" sz="3600" dirty="0"/>
              <a:t>Detect Fraud? </a:t>
            </a:r>
          </a:p>
        </p:txBody>
      </p:sp>
      <p:sp>
        <p:nvSpPr>
          <p:cNvPr id="117763" name="Rectangle 3"/>
          <p:cNvSpPr>
            <a:spLocks noGrp="1" noChangeArrowheads="1"/>
          </p:cNvSpPr>
          <p:nvPr>
            <p:ph type="body" idx="1"/>
          </p:nvPr>
        </p:nvSpPr>
        <p:spPr>
          <a:xfrm>
            <a:off x="457200" y="1371600"/>
            <a:ext cx="8229600" cy="5486400"/>
          </a:xfrm>
        </p:spPr>
        <p:txBody>
          <a:bodyPr/>
          <a:lstStyle/>
          <a:p>
            <a:r>
              <a:rPr lang="en-US" sz="2800"/>
              <a:t>Honestly as stated earlier there is more than one way to build a model to detect fraud.</a:t>
            </a:r>
          </a:p>
          <a:p>
            <a:pPr lvl="1"/>
            <a:r>
              <a:rPr lang="en-US" sz="2400"/>
              <a:t>The standard at my old company was logistic regression.</a:t>
            </a:r>
          </a:p>
          <a:p>
            <a:pPr lvl="2"/>
            <a:r>
              <a:rPr lang="en-US" sz="2000"/>
              <a:t>Logistic regression is used when there is a binary response variable, such as fraud.</a:t>
            </a:r>
          </a:p>
          <a:p>
            <a:pPr lvl="3"/>
            <a:r>
              <a:rPr lang="en-US" sz="1800"/>
              <a:t>Binary response means there are</a:t>
            </a:r>
            <a:r>
              <a:rPr lang="th-TH" sz="1800">
                <a:cs typeface="Angsana New" pitchFamily="18" charset="-34"/>
              </a:rPr>
              <a:t> </a:t>
            </a:r>
            <a:r>
              <a:rPr lang="en-US" sz="1800"/>
              <a:t>two possible outcomes.  In our case fraud and not fraud.</a:t>
            </a:r>
          </a:p>
          <a:p>
            <a:pPr lvl="2"/>
            <a:r>
              <a:rPr lang="en-US" sz="2000"/>
              <a:t>Other possible techniques include decision trees and neural networks.</a:t>
            </a:r>
          </a:p>
          <a:p>
            <a:pPr lvl="2"/>
            <a:r>
              <a:rPr lang="en-US" sz="2000"/>
              <a:t>We felt and from some investigation that there was not an advantage to the other techniques.</a:t>
            </a:r>
          </a:p>
          <a:p>
            <a:pPr lvl="3"/>
            <a:r>
              <a:rPr lang="en-US" sz="1800"/>
              <a:t>In business: “Time is money”.  In data mining we often do not have enough time to try all three and compare results.  </a:t>
            </a:r>
          </a:p>
          <a:p>
            <a:pPr lvl="3"/>
            <a:r>
              <a:rPr lang="en-US" sz="1800"/>
              <a:t>On a few projects though we compared results of other techniques to logistic regression.  There was no evidence that the other techniques were better than logistic regression.</a:t>
            </a:r>
          </a:p>
          <a:p>
            <a:pPr lvl="3"/>
            <a:endParaRPr lang="en-US" sz="1800"/>
          </a:p>
        </p:txBody>
      </p:sp>
      <p:sp>
        <p:nvSpPr>
          <p:cNvPr id="11776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a:xfrm>
            <a:off x="609600" y="609600"/>
            <a:ext cx="7924800" cy="914400"/>
          </a:xfrm>
        </p:spPr>
        <p:txBody>
          <a:bodyPr/>
          <a:lstStyle/>
          <a:p>
            <a:r>
              <a:rPr lang="en-US" sz="3300"/>
              <a:t>Creating a Logistic Regression Model</a:t>
            </a:r>
            <a:endParaRPr lang="th-TH" sz="3300">
              <a:cs typeface="Angsana New" pitchFamily="18" charset="-34"/>
            </a:endParaRPr>
          </a:p>
        </p:txBody>
      </p:sp>
      <p:sp>
        <p:nvSpPr>
          <p:cNvPr id="119811" name="Rectangle 3"/>
          <p:cNvSpPr>
            <a:spLocks noGrp="1" noChangeArrowheads="1"/>
          </p:cNvSpPr>
          <p:nvPr>
            <p:ph type="body" idx="1"/>
          </p:nvPr>
        </p:nvSpPr>
        <p:spPr>
          <a:xfrm>
            <a:off x="228600" y="1676400"/>
            <a:ext cx="8686800" cy="4953000"/>
          </a:xfrm>
        </p:spPr>
        <p:txBody>
          <a:bodyPr/>
          <a:lstStyle/>
          <a:p>
            <a:pPr>
              <a:lnSpc>
                <a:spcPct val="90000"/>
              </a:lnSpc>
            </a:pPr>
            <a:r>
              <a:rPr lang="en-US" sz="2400"/>
              <a:t>Create an Estimation and Validation Sample.  </a:t>
            </a:r>
          </a:p>
          <a:p>
            <a:pPr lvl="1">
              <a:lnSpc>
                <a:spcPct val="90000"/>
              </a:lnSpc>
            </a:pPr>
            <a:r>
              <a:rPr lang="en-US" sz="2000"/>
              <a:t>This step is very important when creating a model to be used in the future.</a:t>
            </a:r>
          </a:p>
          <a:p>
            <a:pPr lvl="2">
              <a:lnSpc>
                <a:spcPct val="90000"/>
              </a:lnSpc>
            </a:pPr>
            <a:r>
              <a:rPr lang="en-US" sz="2100"/>
              <a:t>Validity – “The extent to which a measurement is measuring what was intended.” – Dictionary of Statistics B.S. Everitt.  In other words does the model truly differentiate between success and failure?</a:t>
            </a:r>
          </a:p>
          <a:p>
            <a:pPr>
              <a:lnSpc>
                <a:spcPct val="90000"/>
              </a:lnSpc>
            </a:pPr>
            <a:r>
              <a:rPr lang="en-US" sz="2400"/>
              <a:t>What is an Estimation and Validation Sample?</a:t>
            </a:r>
          </a:p>
          <a:p>
            <a:pPr lvl="1">
              <a:lnSpc>
                <a:spcPct val="90000"/>
              </a:lnSpc>
            </a:pPr>
            <a:r>
              <a:rPr lang="en-US" sz="2000"/>
              <a:t>How many people have heard of a validation sample?</a:t>
            </a:r>
          </a:p>
          <a:p>
            <a:pPr lvl="1">
              <a:lnSpc>
                <a:spcPct val="90000"/>
              </a:lnSpc>
            </a:pPr>
            <a:r>
              <a:rPr lang="en-US" sz="2000"/>
              <a:t>Oddly enough it was not covered much in graduate school, more briefly mentioned.</a:t>
            </a:r>
          </a:p>
          <a:p>
            <a:pPr lvl="1">
              <a:lnSpc>
                <a:spcPct val="90000"/>
              </a:lnSpc>
            </a:pPr>
            <a:r>
              <a:rPr lang="en-US" sz="2000"/>
              <a:t>A validation sample is necessary when building a model to be used in practice.</a:t>
            </a:r>
          </a:p>
          <a:p>
            <a:pPr lvl="1">
              <a:lnSpc>
                <a:spcPct val="90000"/>
              </a:lnSpc>
            </a:pPr>
            <a:r>
              <a:rPr lang="en-US" sz="2000"/>
              <a:t>Validations are discussed much more greatly in fields that apply statistics.</a:t>
            </a:r>
            <a:endParaRPr lang="en-US" sz="2500"/>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rrowheads="1"/>
          </p:cNvSpPr>
          <p:nvPr>
            <p:ph type="title"/>
          </p:nvPr>
        </p:nvSpPr>
        <p:spPr>
          <a:xfrm>
            <a:off x="838200" y="-76200"/>
            <a:ext cx="8229600" cy="1143000"/>
          </a:xfrm>
        </p:spPr>
        <p:txBody>
          <a:bodyPr/>
          <a:lstStyle/>
          <a:p>
            <a:r>
              <a:rPr lang="en-US" sz="3600"/>
              <a:t>Creating a Logistic Regression Model</a:t>
            </a:r>
            <a:endParaRPr lang="th-TH" sz="3600">
              <a:cs typeface="Angsana New" pitchFamily="18" charset="-34"/>
            </a:endParaRPr>
          </a:p>
        </p:txBody>
      </p:sp>
      <p:sp>
        <p:nvSpPr>
          <p:cNvPr id="122883" name="Rectangle 3"/>
          <p:cNvSpPr>
            <a:spLocks noGrp="1" noChangeArrowheads="1"/>
          </p:cNvSpPr>
          <p:nvPr>
            <p:ph type="body" idx="1"/>
          </p:nvPr>
        </p:nvSpPr>
        <p:spPr>
          <a:xfrm>
            <a:off x="0" y="1219200"/>
            <a:ext cx="9144000" cy="5334000"/>
          </a:xfrm>
        </p:spPr>
        <p:txBody>
          <a:bodyPr/>
          <a:lstStyle/>
          <a:p>
            <a:r>
              <a:rPr lang="en-US" sz="2900" dirty="0"/>
              <a:t>What is an Estimation and Validation Sample - continued?</a:t>
            </a:r>
          </a:p>
          <a:p>
            <a:pPr lvl="1"/>
            <a:r>
              <a:rPr lang="en-US" sz="2400" dirty="0"/>
              <a:t>Estimation sample - The sample used to determine the parameters in the model.</a:t>
            </a:r>
          </a:p>
          <a:p>
            <a:pPr lvl="1"/>
            <a:r>
              <a:rPr lang="en-US" sz="2400" dirty="0"/>
              <a:t>Validation sample – The sample used to determine if the model produces consistent results.  Will it perform well in practice, on another set of data?  The validation sample is another set of data used to answer investigate this question.</a:t>
            </a:r>
          </a:p>
          <a:p>
            <a:pPr lvl="2"/>
            <a:r>
              <a:rPr lang="en-US" sz="2100" dirty="0"/>
              <a:t>Note:  If the data is biased in general then the validation sample will not help in determining this.  Example:</a:t>
            </a:r>
          </a:p>
          <a:p>
            <a:pPr lvl="3"/>
            <a:r>
              <a:rPr lang="en-US" sz="1800" dirty="0"/>
              <a:t>No women in all your data.  It is not possible to know what will happen when the model is applied to all people.  The validation sample has the same limitation as the estimation sample, thus the validation sample is not informative here.</a:t>
            </a:r>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a:xfrm>
            <a:off x="533400" y="76200"/>
            <a:ext cx="8229600" cy="838200"/>
          </a:xfrm>
        </p:spPr>
        <p:txBody>
          <a:bodyPr/>
          <a:lstStyle/>
          <a:p>
            <a:r>
              <a:rPr lang="en-US" sz="3600" dirty="0"/>
              <a:t>Creating a Logistic Regression Model</a:t>
            </a:r>
            <a:endParaRPr lang="th-TH" sz="3600" dirty="0">
              <a:cs typeface="Angsana New" pitchFamily="18" charset="-34"/>
            </a:endParaRPr>
          </a:p>
        </p:txBody>
      </p:sp>
      <p:sp>
        <p:nvSpPr>
          <p:cNvPr id="123907" name="Rectangle 3"/>
          <p:cNvSpPr>
            <a:spLocks noGrp="1" noChangeArrowheads="1"/>
          </p:cNvSpPr>
          <p:nvPr>
            <p:ph type="body" idx="1"/>
          </p:nvPr>
        </p:nvSpPr>
        <p:spPr>
          <a:xfrm>
            <a:off x="0" y="838200"/>
            <a:ext cx="9144000" cy="6019800"/>
          </a:xfrm>
        </p:spPr>
        <p:txBody>
          <a:bodyPr>
            <a:normAutofit lnSpcReduction="10000"/>
          </a:bodyPr>
          <a:lstStyle/>
          <a:p>
            <a:pPr marL="609600" indent="-609600"/>
            <a:r>
              <a:rPr lang="en-US" sz="2500" dirty="0"/>
              <a:t>Now that we know what an estimation and validation sample is how do we create them?</a:t>
            </a:r>
          </a:p>
          <a:p>
            <a:pPr marL="990600" lvl="1" indent="-533400"/>
            <a:r>
              <a:rPr lang="en-US" sz="2000" dirty="0"/>
              <a:t>The easiest sampling method is simple random sampling.</a:t>
            </a:r>
          </a:p>
          <a:p>
            <a:pPr marL="990600" lvl="1" indent="-533400"/>
            <a:r>
              <a:rPr lang="en-US" sz="2000" dirty="0"/>
              <a:t>A more commonly used sampling design is stratified sampling.</a:t>
            </a:r>
          </a:p>
          <a:p>
            <a:pPr marL="1371600" lvl="2" indent="-457200"/>
            <a:r>
              <a:rPr lang="en-US" sz="2100" dirty="0"/>
              <a:t>Stratify your population into 2 groups, successes and failures.</a:t>
            </a:r>
          </a:p>
          <a:p>
            <a:pPr marL="1371600" lvl="2" indent="-457200"/>
            <a:r>
              <a:rPr lang="en-US" sz="2100" dirty="0"/>
              <a:t>When ample data is available sample 10,000 successes and 10,000 failures for the estimation and another 10,000 successes and 10,000 failures for the validation.  Keep track of proportion of successes in your population relative to the number of successes sampled.  Do the same for failures.</a:t>
            </a:r>
          </a:p>
          <a:p>
            <a:pPr marL="1371600" lvl="2" indent="-457200"/>
            <a:r>
              <a:rPr lang="en-US" sz="2100" dirty="0"/>
              <a:t>Often there is not enough data, often you will not have 10,000 frauds.  Usually one group will have a lot and another group will have very few.  For the group with a lot you need not sample beyond 10,000.  This is an opinion, and it depends in part on how many variables you plan to use in your model.</a:t>
            </a:r>
          </a:p>
          <a:p>
            <a:pPr marL="1752600" lvl="3" indent="-381000"/>
            <a:r>
              <a:rPr lang="en-US" sz="1800" dirty="0"/>
              <a:t>In my opinion when data is rare, small in quantity:</a:t>
            </a:r>
          </a:p>
          <a:p>
            <a:pPr marL="2209800" lvl="4" indent="-381000"/>
            <a:r>
              <a:rPr lang="en-US" sz="1900" dirty="0"/>
              <a:t>I create a larger estimation sample than validation sample.  Personal preference, haven’t read anything but it is preferred in practice.</a:t>
            </a:r>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a:xfrm>
            <a:off x="762000" y="-76200"/>
            <a:ext cx="8229600" cy="1143000"/>
          </a:xfrm>
        </p:spPr>
        <p:txBody>
          <a:bodyPr/>
          <a:lstStyle/>
          <a:p>
            <a:r>
              <a:rPr lang="en-US" sz="3600"/>
              <a:t>Creating a Logistic Regression Model</a:t>
            </a:r>
            <a:endParaRPr lang="th-TH" sz="3600">
              <a:cs typeface="Angsana New" pitchFamily="18" charset="-34"/>
            </a:endParaRPr>
          </a:p>
        </p:txBody>
      </p:sp>
      <p:sp>
        <p:nvSpPr>
          <p:cNvPr id="173059" name="Rectangle 3"/>
          <p:cNvSpPr>
            <a:spLocks noGrp="1" noChangeArrowheads="1"/>
          </p:cNvSpPr>
          <p:nvPr>
            <p:ph type="body" idx="1"/>
          </p:nvPr>
        </p:nvSpPr>
        <p:spPr>
          <a:xfrm>
            <a:off x="0" y="914400"/>
            <a:ext cx="9144000" cy="5867400"/>
          </a:xfrm>
        </p:spPr>
        <p:txBody>
          <a:bodyPr/>
          <a:lstStyle/>
          <a:p>
            <a:pPr marL="609600" indent="-609600">
              <a:lnSpc>
                <a:spcPct val="90000"/>
              </a:lnSpc>
            </a:pPr>
            <a:endParaRPr lang="en-US" sz="2500" dirty="0" smtClean="0"/>
          </a:p>
          <a:p>
            <a:pPr marL="609600" indent="-609600">
              <a:lnSpc>
                <a:spcPct val="90000"/>
              </a:lnSpc>
            </a:pPr>
            <a:r>
              <a:rPr lang="en-US" sz="2500" dirty="0" smtClean="0"/>
              <a:t>Many </a:t>
            </a:r>
            <a:r>
              <a:rPr lang="en-US" sz="2500" dirty="0"/>
              <a:t>people feel with modern computers sampling is not needed.  Sampling is still needed:</a:t>
            </a:r>
          </a:p>
          <a:p>
            <a:pPr marL="990600" lvl="1" indent="-533400">
              <a:lnSpc>
                <a:spcPct val="90000"/>
              </a:lnSpc>
              <a:buFont typeface="Wingdings" pitchFamily="2" charset="2"/>
              <a:buAutoNum type="arabicPeriod"/>
            </a:pPr>
            <a:r>
              <a:rPr lang="en-US" sz="2100" dirty="0"/>
              <a:t>Without sampling you would only have an estimation sample and no validation sample.</a:t>
            </a:r>
          </a:p>
          <a:p>
            <a:pPr marL="990600" lvl="1" indent="-533400">
              <a:lnSpc>
                <a:spcPct val="90000"/>
              </a:lnSpc>
              <a:buFont typeface="Wingdings" pitchFamily="2" charset="2"/>
              <a:buAutoNum type="arabicPeriod"/>
            </a:pPr>
            <a:r>
              <a:rPr lang="en-US" sz="2100" dirty="0"/>
              <a:t>When dealing with millions of records, sampling can greatly aid in the speed of the analysis.  </a:t>
            </a:r>
          </a:p>
          <a:p>
            <a:pPr marL="1371600" lvl="2" indent="-457200">
              <a:lnSpc>
                <a:spcPct val="90000"/>
              </a:lnSpc>
              <a:buFont typeface="Wingdings" pitchFamily="2" charset="2"/>
              <a:buAutoNum type="arabicPeriod"/>
            </a:pPr>
            <a:r>
              <a:rPr lang="en-US" sz="1900" dirty="0"/>
              <a:t>Note:  Many companies do not even have the latest and greatest in terms of computers.  Many consultants work on their laptops, etc.</a:t>
            </a:r>
          </a:p>
          <a:p>
            <a:pPr marL="990600" lvl="1" indent="-533400">
              <a:lnSpc>
                <a:spcPct val="90000"/>
              </a:lnSpc>
              <a:buFont typeface="Wingdings" pitchFamily="2" charset="2"/>
              <a:buAutoNum type="arabicPeriod"/>
            </a:pPr>
            <a:r>
              <a:rPr lang="en-US" sz="2100" dirty="0"/>
              <a:t>Ultimately, when the model finished it is run on the entire dataset.</a:t>
            </a:r>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152400" y="228600"/>
            <a:ext cx="8229600" cy="609600"/>
          </a:xfrm>
        </p:spPr>
        <p:txBody>
          <a:bodyPr>
            <a:normAutofit fontScale="90000"/>
          </a:bodyPr>
          <a:lstStyle/>
          <a:p>
            <a:r>
              <a:rPr lang="en-US" sz="4000"/>
              <a:t>Variable Selection</a:t>
            </a:r>
            <a:endParaRPr lang="th-TH" sz="4000">
              <a:cs typeface="Angsana New" pitchFamily="18" charset="-34"/>
            </a:endParaRPr>
          </a:p>
        </p:txBody>
      </p:sp>
      <p:sp>
        <p:nvSpPr>
          <p:cNvPr id="125955" name="Rectangle 3"/>
          <p:cNvSpPr>
            <a:spLocks noGrp="1" noChangeArrowheads="1"/>
          </p:cNvSpPr>
          <p:nvPr>
            <p:ph type="body" idx="1"/>
          </p:nvPr>
        </p:nvSpPr>
        <p:spPr>
          <a:xfrm>
            <a:off x="0" y="1295400"/>
            <a:ext cx="9144000" cy="5562600"/>
          </a:xfrm>
        </p:spPr>
        <p:txBody>
          <a:bodyPr>
            <a:normAutofit fontScale="92500"/>
          </a:bodyPr>
          <a:lstStyle/>
          <a:p>
            <a:r>
              <a:rPr lang="en-US" sz="2600" dirty="0" smtClean="0"/>
              <a:t>Often </a:t>
            </a:r>
            <a:r>
              <a:rPr lang="en-US" sz="2600" dirty="0"/>
              <a:t>in practice we use brute force to create a model.</a:t>
            </a:r>
          </a:p>
          <a:p>
            <a:pPr lvl="1"/>
            <a:r>
              <a:rPr lang="en-US" dirty="0"/>
              <a:t>Example:  We have 500 variables or more and then try all in the model.</a:t>
            </a:r>
          </a:p>
          <a:p>
            <a:pPr lvl="1"/>
            <a:r>
              <a:rPr lang="en-US" sz="2400" dirty="0"/>
              <a:t>We use Stepwise Logistic Regression to eliminate most of the variables and determine the best 15-20 or so most important variables.</a:t>
            </a:r>
          </a:p>
          <a:p>
            <a:pPr lvl="2"/>
            <a:r>
              <a:rPr lang="en-US" dirty="0"/>
              <a:t>Stepwise logistic regression is standard in most common software packages.  </a:t>
            </a:r>
          </a:p>
          <a:p>
            <a:pPr lvl="2"/>
            <a:r>
              <a:rPr lang="en-US" dirty="0"/>
              <a:t>Honestly, in SAS for the speed we use a procedure called </a:t>
            </a:r>
            <a:r>
              <a:rPr lang="en-US" dirty="0" err="1"/>
              <a:t>StepDisc</a:t>
            </a:r>
            <a:r>
              <a:rPr lang="en-US" dirty="0"/>
              <a:t> first to come up with the first top 60 variables and then do Stepwise Logistic Regression.</a:t>
            </a:r>
          </a:p>
          <a:p>
            <a:r>
              <a:rPr lang="en-US" sz="2600" dirty="0"/>
              <a:t>Investigate the variables selected do they make sense.</a:t>
            </a:r>
          </a:p>
          <a:p>
            <a:pPr lvl="1"/>
            <a:r>
              <a:rPr lang="en-US" sz="2300" dirty="0"/>
              <a:t>For example:  A mismatch with zip code on the application and zip code in the  database should have a positive relationship with the presence of fraud.  A negative relationship would make us question the results.</a:t>
            </a:r>
          </a:p>
          <a:p>
            <a:pPr lvl="3"/>
            <a:endParaRPr lang="en-US" sz="1800" dirty="0"/>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rrowheads="1"/>
          </p:cNvSpPr>
          <p:nvPr>
            <p:ph type="title"/>
          </p:nvPr>
        </p:nvSpPr>
        <p:spPr>
          <a:xfrm>
            <a:off x="838200" y="76200"/>
            <a:ext cx="6781800" cy="1143000"/>
          </a:xfrm>
        </p:spPr>
        <p:txBody>
          <a:bodyPr/>
          <a:lstStyle/>
          <a:p>
            <a:r>
              <a:rPr lang="en-US"/>
              <a:t>How Good Is the Model</a:t>
            </a:r>
            <a:endParaRPr lang="th-TH">
              <a:cs typeface="Angsana New" pitchFamily="18" charset="-34"/>
            </a:endParaRPr>
          </a:p>
        </p:txBody>
      </p:sp>
      <p:sp>
        <p:nvSpPr>
          <p:cNvPr id="126979" name="Rectangle 3"/>
          <p:cNvSpPr>
            <a:spLocks noGrp="1" noChangeArrowheads="1"/>
          </p:cNvSpPr>
          <p:nvPr>
            <p:ph type="body" idx="1"/>
          </p:nvPr>
        </p:nvSpPr>
        <p:spPr>
          <a:xfrm>
            <a:off x="228600" y="990600"/>
            <a:ext cx="8610600" cy="5638800"/>
          </a:xfrm>
        </p:spPr>
        <p:txBody>
          <a:bodyPr>
            <a:normAutofit lnSpcReduction="10000"/>
          </a:bodyPr>
          <a:lstStyle/>
          <a:p>
            <a:pPr>
              <a:lnSpc>
                <a:spcPct val="90000"/>
              </a:lnSpc>
            </a:pPr>
            <a:endParaRPr lang="en-US" sz="2900" dirty="0" smtClean="0"/>
          </a:p>
          <a:p>
            <a:pPr>
              <a:lnSpc>
                <a:spcPct val="90000"/>
              </a:lnSpc>
            </a:pPr>
            <a:r>
              <a:rPr lang="en-US" sz="2900" dirty="0" smtClean="0"/>
              <a:t>How </a:t>
            </a:r>
            <a:r>
              <a:rPr lang="en-US" sz="2900" dirty="0"/>
              <a:t>do we know if the model is a good predictive model, or does it need more work?</a:t>
            </a:r>
          </a:p>
          <a:p>
            <a:pPr lvl="1">
              <a:lnSpc>
                <a:spcPct val="90000"/>
              </a:lnSpc>
            </a:pPr>
            <a:r>
              <a:rPr lang="en-US" sz="2400" dirty="0"/>
              <a:t>First what is good?</a:t>
            </a:r>
          </a:p>
          <a:p>
            <a:pPr lvl="2">
              <a:lnSpc>
                <a:spcPct val="90000"/>
              </a:lnSpc>
            </a:pPr>
            <a:r>
              <a:rPr lang="en-US" sz="2100" dirty="0"/>
              <a:t>Does the model distinguish/separate between the two groups (logistic 2 categories)</a:t>
            </a:r>
          </a:p>
          <a:p>
            <a:pPr lvl="1">
              <a:lnSpc>
                <a:spcPct val="90000"/>
              </a:lnSpc>
            </a:pPr>
            <a:r>
              <a:rPr lang="en-US" sz="2400" dirty="0"/>
              <a:t>How do we tell if it is good?</a:t>
            </a:r>
          </a:p>
          <a:p>
            <a:pPr lvl="2">
              <a:lnSpc>
                <a:spcPct val="90000"/>
              </a:lnSpc>
            </a:pPr>
            <a:r>
              <a:rPr lang="en-US" sz="2100" dirty="0"/>
              <a:t>Does the model validate well?</a:t>
            </a:r>
          </a:p>
          <a:p>
            <a:pPr lvl="2">
              <a:lnSpc>
                <a:spcPct val="90000"/>
              </a:lnSpc>
            </a:pPr>
            <a:r>
              <a:rPr lang="en-US" sz="2100" dirty="0"/>
              <a:t>Do the statistics to test the model appear similar on the estimation and validation samples</a:t>
            </a:r>
          </a:p>
          <a:p>
            <a:pPr lvl="2">
              <a:lnSpc>
                <a:spcPct val="90000"/>
              </a:lnSpc>
            </a:pPr>
            <a:r>
              <a:rPr lang="en-US" sz="2100" dirty="0"/>
              <a:t>Most important of all:  Does the model distinguish/separate between the two groups (logistic 2 categories)</a:t>
            </a:r>
          </a:p>
          <a:p>
            <a:pPr lvl="1">
              <a:lnSpc>
                <a:spcPct val="90000"/>
              </a:lnSpc>
            </a:pPr>
            <a:r>
              <a:rPr lang="en-US" sz="2400" dirty="0"/>
              <a:t>We will see what happens if we remove or change some of the less important variables in the model and compare results.</a:t>
            </a:r>
          </a:p>
          <a:p>
            <a:pPr lvl="1">
              <a:lnSpc>
                <a:spcPct val="90000"/>
              </a:lnSpc>
            </a:pPr>
            <a:r>
              <a:rPr lang="en-US" sz="2400" dirty="0"/>
              <a:t>We will cover ways to determine how good the model created is in the following slides.</a:t>
            </a:r>
          </a:p>
          <a:p>
            <a:pPr>
              <a:lnSpc>
                <a:spcPct val="90000"/>
              </a:lnSpc>
            </a:pPr>
            <a:endParaRPr lang="th-TH" sz="2900" dirty="0">
              <a:cs typeface="Angsana New" pitchFamily="18" charset="-34"/>
            </a:endParaRPr>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a:xfrm>
            <a:off x="228600" y="152400"/>
            <a:ext cx="8610600" cy="1066800"/>
          </a:xfrm>
        </p:spPr>
        <p:txBody>
          <a:bodyPr>
            <a:normAutofit/>
          </a:bodyPr>
          <a:lstStyle/>
          <a:p>
            <a:r>
              <a:rPr lang="en-US" sz="4000" dirty="0"/>
              <a:t>How Good Is The </a:t>
            </a:r>
            <a:r>
              <a:rPr lang="en-US" sz="4000" dirty="0" smtClean="0"/>
              <a:t>Model: The </a:t>
            </a:r>
            <a:r>
              <a:rPr lang="en-US" sz="4000" dirty="0"/>
              <a:t>KS Statistic</a:t>
            </a:r>
            <a:endParaRPr lang="th-TH" sz="4000" dirty="0">
              <a:cs typeface="Angsana New" pitchFamily="18" charset="-34"/>
            </a:endParaRPr>
          </a:p>
        </p:txBody>
      </p:sp>
      <p:sp>
        <p:nvSpPr>
          <p:cNvPr id="128003" name="Rectangle 3"/>
          <p:cNvSpPr>
            <a:spLocks noGrp="1" noChangeArrowheads="1"/>
          </p:cNvSpPr>
          <p:nvPr>
            <p:ph type="body" idx="1"/>
          </p:nvPr>
        </p:nvSpPr>
        <p:spPr>
          <a:xfrm>
            <a:off x="457200" y="1219200"/>
            <a:ext cx="8229600" cy="5105400"/>
          </a:xfrm>
        </p:spPr>
        <p:txBody>
          <a:bodyPr>
            <a:normAutofit fontScale="92500" lnSpcReduction="10000"/>
          </a:bodyPr>
          <a:lstStyle/>
          <a:p>
            <a:r>
              <a:rPr lang="en-US" sz="2500"/>
              <a:t>What is the KS statistic?</a:t>
            </a:r>
          </a:p>
          <a:p>
            <a:pPr lvl="1"/>
            <a:r>
              <a:rPr lang="en-US" sz="2000"/>
              <a:t>It is the Kolmogorov-Smirnov two sample method</a:t>
            </a:r>
          </a:p>
          <a:p>
            <a:pPr lvl="1"/>
            <a:r>
              <a:rPr lang="en-US" sz="2000"/>
              <a:t>“A distribution free method that tests for any difference between population probability distributions.  The test is based on the maximum absolute difference between the cumulative distribution functions of the samples from each population” – Dictionary of Statistics B.S. Everitt</a:t>
            </a:r>
          </a:p>
          <a:p>
            <a:pPr lvl="1"/>
            <a:r>
              <a:rPr lang="en-US" sz="2000"/>
              <a:t>A common statistic used to understand the predictive power of a model.</a:t>
            </a:r>
          </a:p>
          <a:p>
            <a:r>
              <a:rPr lang="en-US" sz="2500"/>
              <a:t>How does it work?</a:t>
            </a:r>
          </a:p>
          <a:p>
            <a:pPr lvl="1"/>
            <a:r>
              <a:rPr lang="en-US" sz="2000"/>
              <a:t>Two cumulative distribution functions can be created, one from the successes and one from the failures.  From logistic regression we estimate the probability of success and the probability of failure.  Consider the probabilities of failure as the “random variable” then from this we can create two cumulative distribution functions one for the successes and one for the failures. </a:t>
            </a:r>
          </a:p>
          <a:p>
            <a:pPr lvl="1"/>
            <a:r>
              <a:rPr lang="en-US" sz="2000"/>
              <a:t>This will be illustrated on the next slide.</a:t>
            </a:r>
            <a:endParaRPr lang="th-TH" sz="2000">
              <a:cs typeface="Angsana New" pitchFamily="18" charset="-34"/>
            </a:endParaRPr>
          </a:p>
        </p:txBody>
      </p:sp>
      <p:sp>
        <p:nvSpPr>
          <p:cNvPr id="5"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rrowheads="1"/>
          </p:cNvSpPr>
          <p:nvPr>
            <p:ph type="title"/>
          </p:nvPr>
        </p:nvSpPr>
        <p:spPr>
          <a:xfrm>
            <a:off x="457200" y="780288"/>
            <a:ext cx="8077200" cy="362712"/>
          </a:xfrm>
        </p:spPr>
        <p:txBody>
          <a:bodyPr>
            <a:normAutofit fontScale="90000"/>
          </a:bodyPr>
          <a:lstStyle/>
          <a:p>
            <a:r>
              <a:rPr lang="en-US" dirty="0"/>
              <a:t>The KS Statistic</a:t>
            </a:r>
            <a:endParaRPr lang="th-TH" dirty="0">
              <a:cs typeface="Angsana New" pitchFamily="18" charset="-34"/>
            </a:endParaRPr>
          </a:p>
        </p:txBody>
      </p:sp>
      <p:graphicFrame>
        <p:nvGraphicFramePr>
          <p:cNvPr id="129027" name="Object 3"/>
          <p:cNvGraphicFramePr>
            <a:graphicFrameLocks noChangeAspect="1"/>
          </p:cNvGraphicFramePr>
          <p:nvPr/>
        </p:nvGraphicFramePr>
        <p:xfrm>
          <a:off x="3810000" y="2895600"/>
          <a:ext cx="3843338" cy="3870325"/>
        </p:xfrm>
        <a:graphic>
          <a:graphicData uri="http://schemas.openxmlformats.org/presentationml/2006/ole">
            <p:oleObj spid="_x0000_s97295" name="Worksheet" r:id="rId3" imgW="4000500" imgH="4029151" progId="Excel.Sheet.8">
              <p:embed/>
            </p:oleObj>
          </a:graphicData>
        </a:graphic>
      </p:graphicFrame>
      <p:sp>
        <p:nvSpPr>
          <p:cNvPr id="129028" name="Text Box 4"/>
          <p:cNvSpPr txBox="1">
            <a:spLocks noChangeArrowheads="1"/>
          </p:cNvSpPr>
          <p:nvPr/>
        </p:nvSpPr>
        <p:spPr bwMode="auto">
          <a:xfrm>
            <a:off x="685800" y="1143000"/>
            <a:ext cx="7315200" cy="1370013"/>
          </a:xfrm>
          <a:prstGeom prst="rect">
            <a:avLst/>
          </a:prstGeom>
          <a:noFill/>
          <a:ln w="9525">
            <a:noFill/>
            <a:miter lim="800000"/>
            <a:headEnd/>
            <a:tailEnd/>
          </a:ln>
          <a:effectLst/>
        </p:spPr>
        <p:txBody>
          <a:bodyPr>
            <a:spAutoFit/>
          </a:bodyPr>
          <a:lstStyle/>
          <a:p>
            <a:pPr>
              <a:spcBef>
                <a:spcPct val="50000"/>
              </a:spcBef>
            </a:pPr>
            <a:r>
              <a:rPr lang="en-US" sz="2400" dirty="0">
                <a:latin typeface="Times New Roman" pitchFamily="18" charset="0"/>
                <a:cs typeface="Angsana New" pitchFamily="18" charset="-34"/>
              </a:rPr>
              <a:t>1</a:t>
            </a:r>
            <a:r>
              <a:rPr lang="en-US" sz="2400" baseline="30000" dirty="0">
                <a:latin typeface="Times New Roman" pitchFamily="18" charset="0"/>
                <a:cs typeface="Angsana New" pitchFamily="18" charset="-34"/>
              </a:rPr>
              <a:t>st</a:t>
            </a:r>
            <a:r>
              <a:rPr lang="en-US" sz="2400" dirty="0">
                <a:latin typeface="Times New Roman" pitchFamily="18" charset="0"/>
                <a:cs typeface="Angsana New" pitchFamily="18" charset="-34"/>
              </a:rPr>
              <a:t> what is the KS statistic? </a:t>
            </a:r>
          </a:p>
          <a:p>
            <a:pPr>
              <a:spcBef>
                <a:spcPct val="50000"/>
              </a:spcBef>
            </a:pPr>
            <a:r>
              <a:rPr lang="en-US" sz="2400" dirty="0">
                <a:latin typeface="Times New Roman" pitchFamily="18" charset="0"/>
                <a:cs typeface="Angsana New" pitchFamily="18" charset="-34"/>
              </a:rPr>
              <a:t>2</a:t>
            </a:r>
            <a:r>
              <a:rPr lang="en-US" sz="2400" baseline="30000" dirty="0">
                <a:latin typeface="Times New Roman" pitchFamily="18" charset="0"/>
                <a:cs typeface="Angsana New" pitchFamily="18" charset="-34"/>
              </a:rPr>
              <a:t>nd </a:t>
            </a:r>
            <a:r>
              <a:rPr lang="en-US" sz="2400" dirty="0">
                <a:latin typeface="Times New Roman" pitchFamily="18" charset="0"/>
                <a:cs typeface="Angsana New" pitchFamily="18" charset="-34"/>
              </a:rPr>
              <a:t>does it look like this logistic model is predictive?  Take a minute or two to think about this question.</a:t>
            </a:r>
            <a:endParaRPr lang="th-TH" sz="2400" baseline="30000" dirty="0">
              <a:latin typeface="Times New Roman" pitchFamily="18" charset="0"/>
              <a:cs typeface="Angsana New" pitchFamily="18" charset="-34"/>
            </a:endParaRPr>
          </a:p>
        </p:txBody>
      </p:sp>
      <p:sp>
        <p:nvSpPr>
          <p:cNvPr id="129029" name="AutoShape 5"/>
          <p:cNvSpPr>
            <a:spLocks noChangeArrowheads="1"/>
          </p:cNvSpPr>
          <p:nvPr/>
        </p:nvSpPr>
        <p:spPr bwMode="auto">
          <a:xfrm>
            <a:off x="228600" y="2590800"/>
            <a:ext cx="3352800" cy="2133600"/>
          </a:xfrm>
          <a:prstGeom prst="wedgeEllipseCallout">
            <a:avLst>
              <a:gd name="adj1" fmla="val 65343"/>
              <a:gd name="adj2" fmla="val 53201"/>
            </a:avLst>
          </a:prstGeom>
          <a:solidFill>
            <a:schemeClr val="accent1"/>
          </a:solidFill>
          <a:ln w="9525">
            <a:solidFill>
              <a:schemeClr val="tx1"/>
            </a:solidFill>
            <a:miter lim="800000"/>
            <a:headEnd/>
            <a:tailEnd/>
          </a:ln>
          <a:effectLst/>
        </p:spPr>
        <p:txBody>
          <a:bodyPr/>
          <a:lstStyle/>
          <a:p>
            <a:pPr algn="ctr"/>
            <a:r>
              <a:rPr lang="en-US" b="1"/>
              <a:t>A 10 is the lowest probability of fraud and a 1 is the highest probability of fraud.</a:t>
            </a:r>
          </a:p>
        </p:txBody>
      </p:sp>
      <p:sp>
        <p:nvSpPr>
          <p:cNvPr id="129030" name="AutoShape 6"/>
          <p:cNvSpPr>
            <a:spLocks/>
          </p:cNvSpPr>
          <p:nvPr/>
        </p:nvSpPr>
        <p:spPr bwMode="auto">
          <a:xfrm>
            <a:off x="4191000" y="3429000"/>
            <a:ext cx="228600" cy="2971800"/>
          </a:xfrm>
          <a:prstGeom prst="leftBrace">
            <a:avLst>
              <a:gd name="adj1" fmla="val 108333"/>
              <a:gd name="adj2" fmla="val 50000"/>
            </a:avLst>
          </a:prstGeom>
          <a:noFill/>
          <a:ln w="38100">
            <a:solidFill>
              <a:schemeClr val="tx1"/>
            </a:solidFill>
            <a:round/>
            <a:headEnd/>
            <a:tailEnd/>
          </a:ln>
          <a:effectLst/>
        </p:spPr>
        <p:txBody>
          <a:bodyPr wrap="none" anchor="ctr"/>
          <a:lstStyle/>
          <a:p>
            <a:endParaRPr lang="en-US"/>
          </a:p>
        </p:txBody>
      </p:sp>
      <p:sp>
        <p:nvSpPr>
          <p:cNvPr id="8"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061" name="Line 17"/>
          <p:cNvSpPr>
            <a:spLocks noChangeShapeType="1"/>
          </p:cNvSpPr>
          <p:nvPr/>
        </p:nvSpPr>
        <p:spPr bwMode="auto">
          <a:xfrm>
            <a:off x="3276600" y="1905000"/>
            <a:ext cx="304800" cy="228600"/>
          </a:xfrm>
          <a:prstGeom prst="line">
            <a:avLst/>
          </a:prstGeom>
          <a:noFill/>
          <a:ln w="28575">
            <a:solidFill>
              <a:schemeClr val="tx1"/>
            </a:solidFill>
            <a:round/>
            <a:headEnd/>
            <a:tailEnd/>
          </a:ln>
        </p:spPr>
        <p:txBody>
          <a:bodyPr/>
          <a:lstStyle/>
          <a:p>
            <a:endParaRPr lang="en-US"/>
          </a:p>
        </p:txBody>
      </p:sp>
      <p:sp>
        <p:nvSpPr>
          <p:cNvPr id="2062" name="Line 18"/>
          <p:cNvSpPr>
            <a:spLocks noChangeShapeType="1"/>
          </p:cNvSpPr>
          <p:nvPr/>
        </p:nvSpPr>
        <p:spPr bwMode="auto">
          <a:xfrm flipH="1">
            <a:off x="3276600" y="2133600"/>
            <a:ext cx="304800" cy="228600"/>
          </a:xfrm>
          <a:prstGeom prst="line">
            <a:avLst/>
          </a:prstGeom>
          <a:noFill/>
          <a:ln w="28575">
            <a:solidFill>
              <a:schemeClr val="tx1"/>
            </a:solidFill>
            <a:round/>
            <a:headEnd/>
            <a:tailEnd/>
          </a:ln>
        </p:spPr>
        <p:txBody>
          <a:bodyPr/>
          <a:lstStyle/>
          <a:p>
            <a:endParaRPr lang="en-US"/>
          </a:p>
        </p:txBody>
      </p:sp>
      <p:sp>
        <p:nvSpPr>
          <p:cNvPr id="2063" name="Text Box 19"/>
          <p:cNvSpPr txBox="1">
            <a:spLocks noChangeArrowheads="1"/>
          </p:cNvSpPr>
          <p:nvPr/>
        </p:nvSpPr>
        <p:spPr bwMode="auto">
          <a:xfrm>
            <a:off x="3641725" y="1870075"/>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1</a:t>
            </a:r>
            <a:endParaRPr lang="th-TH" sz="2400">
              <a:latin typeface="Times New Roman" pitchFamily="18" charset="0"/>
              <a:cs typeface="Times New Roman" pitchFamily="18" charset="0"/>
            </a:endParaRPr>
          </a:p>
        </p:txBody>
      </p:sp>
      <p:sp>
        <p:nvSpPr>
          <p:cNvPr id="2064" name="Line 20"/>
          <p:cNvSpPr>
            <a:spLocks noChangeShapeType="1"/>
          </p:cNvSpPr>
          <p:nvPr/>
        </p:nvSpPr>
        <p:spPr bwMode="auto">
          <a:xfrm>
            <a:off x="3276600" y="2438400"/>
            <a:ext cx="304800" cy="228600"/>
          </a:xfrm>
          <a:prstGeom prst="line">
            <a:avLst/>
          </a:prstGeom>
          <a:noFill/>
          <a:ln w="28575">
            <a:solidFill>
              <a:schemeClr val="tx1"/>
            </a:solidFill>
            <a:round/>
            <a:headEnd/>
            <a:tailEnd/>
          </a:ln>
        </p:spPr>
        <p:txBody>
          <a:bodyPr/>
          <a:lstStyle/>
          <a:p>
            <a:endParaRPr lang="en-US"/>
          </a:p>
        </p:txBody>
      </p:sp>
      <p:sp>
        <p:nvSpPr>
          <p:cNvPr id="2065" name="Line 21"/>
          <p:cNvSpPr>
            <a:spLocks noChangeShapeType="1"/>
          </p:cNvSpPr>
          <p:nvPr/>
        </p:nvSpPr>
        <p:spPr bwMode="auto">
          <a:xfrm flipH="1">
            <a:off x="3276600" y="2667000"/>
            <a:ext cx="304800" cy="228600"/>
          </a:xfrm>
          <a:prstGeom prst="line">
            <a:avLst/>
          </a:prstGeom>
          <a:noFill/>
          <a:ln w="28575">
            <a:solidFill>
              <a:schemeClr val="tx1"/>
            </a:solidFill>
            <a:round/>
            <a:headEnd/>
            <a:tailEnd/>
          </a:ln>
        </p:spPr>
        <p:txBody>
          <a:bodyPr/>
          <a:lstStyle/>
          <a:p>
            <a:endParaRPr lang="en-US"/>
          </a:p>
        </p:txBody>
      </p:sp>
      <p:sp>
        <p:nvSpPr>
          <p:cNvPr id="2066" name="Text Box 22"/>
          <p:cNvSpPr txBox="1">
            <a:spLocks noChangeArrowheads="1"/>
          </p:cNvSpPr>
          <p:nvPr/>
        </p:nvSpPr>
        <p:spPr bwMode="auto">
          <a:xfrm>
            <a:off x="3657600" y="24384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1</a:t>
            </a:r>
            <a:endParaRPr lang="th-TH" sz="2400">
              <a:latin typeface="Times New Roman" pitchFamily="18" charset="0"/>
              <a:cs typeface="Times New Roman" pitchFamily="18" charset="0"/>
            </a:endParaRPr>
          </a:p>
        </p:txBody>
      </p:sp>
      <p:sp>
        <p:nvSpPr>
          <p:cNvPr id="2067" name="Line 23"/>
          <p:cNvSpPr>
            <a:spLocks noChangeShapeType="1"/>
          </p:cNvSpPr>
          <p:nvPr/>
        </p:nvSpPr>
        <p:spPr bwMode="auto">
          <a:xfrm>
            <a:off x="3276600" y="2971800"/>
            <a:ext cx="304800" cy="228600"/>
          </a:xfrm>
          <a:prstGeom prst="line">
            <a:avLst/>
          </a:prstGeom>
          <a:noFill/>
          <a:ln w="28575">
            <a:solidFill>
              <a:schemeClr val="tx1"/>
            </a:solidFill>
            <a:round/>
            <a:headEnd/>
            <a:tailEnd/>
          </a:ln>
        </p:spPr>
        <p:txBody>
          <a:bodyPr/>
          <a:lstStyle/>
          <a:p>
            <a:endParaRPr lang="en-US"/>
          </a:p>
        </p:txBody>
      </p:sp>
      <p:sp>
        <p:nvSpPr>
          <p:cNvPr id="2068" name="Line 24"/>
          <p:cNvSpPr>
            <a:spLocks noChangeShapeType="1"/>
          </p:cNvSpPr>
          <p:nvPr/>
        </p:nvSpPr>
        <p:spPr bwMode="auto">
          <a:xfrm flipH="1">
            <a:off x="3200400" y="3200400"/>
            <a:ext cx="381000" cy="228600"/>
          </a:xfrm>
          <a:prstGeom prst="line">
            <a:avLst/>
          </a:prstGeom>
          <a:noFill/>
          <a:ln w="28575">
            <a:solidFill>
              <a:schemeClr val="tx1"/>
            </a:solidFill>
            <a:round/>
            <a:headEnd/>
            <a:tailEnd/>
          </a:ln>
        </p:spPr>
        <p:txBody>
          <a:bodyPr/>
          <a:lstStyle/>
          <a:p>
            <a:endParaRPr lang="en-US"/>
          </a:p>
        </p:txBody>
      </p:sp>
      <p:sp>
        <p:nvSpPr>
          <p:cNvPr id="2069" name="Text Box 25"/>
          <p:cNvSpPr txBox="1">
            <a:spLocks noChangeArrowheads="1"/>
          </p:cNvSpPr>
          <p:nvPr/>
        </p:nvSpPr>
        <p:spPr bwMode="auto">
          <a:xfrm>
            <a:off x="36576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1</a:t>
            </a:r>
            <a:endParaRPr lang="th-TH" sz="2400">
              <a:latin typeface="Times New Roman" pitchFamily="18" charset="0"/>
              <a:cs typeface="Times New Roman" pitchFamily="18" charset="0"/>
            </a:endParaRPr>
          </a:p>
        </p:txBody>
      </p:sp>
      <p:graphicFrame>
        <p:nvGraphicFramePr>
          <p:cNvPr id="2050" name="Object 26"/>
          <p:cNvGraphicFramePr>
            <a:graphicFrameLocks noChangeAspect="1"/>
          </p:cNvGraphicFramePr>
          <p:nvPr/>
        </p:nvGraphicFramePr>
        <p:xfrm>
          <a:off x="4572000" y="1143000"/>
          <a:ext cx="3581400" cy="2514600"/>
        </p:xfrm>
        <a:graphic>
          <a:graphicData uri="http://schemas.openxmlformats.org/presentationml/2006/ole">
            <p:oleObj spid="_x0000_s122934" name="Chart" r:id="rId3" imgW="3067202" imgH="1981200" progId="Excel.Sheet.8">
              <p:embed/>
            </p:oleObj>
          </a:graphicData>
        </a:graphic>
      </p:graphicFrame>
      <p:sp>
        <p:nvSpPr>
          <p:cNvPr id="2070" name="Text Box 27"/>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2051" name="Object 28"/>
          <p:cNvGraphicFramePr>
            <a:graphicFrameLocks noChangeAspect="1"/>
          </p:cNvGraphicFramePr>
          <p:nvPr/>
        </p:nvGraphicFramePr>
        <p:xfrm>
          <a:off x="2562225" y="4127500"/>
          <a:ext cx="965200" cy="444500"/>
        </p:xfrm>
        <a:graphic>
          <a:graphicData uri="http://schemas.openxmlformats.org/presentationml/2006/ole">
            <p:oleObj spid="_x0000_s122935" name="Equation" r:id="rId4" imgW="965200" imgH="444500" progId="">
              <p:embed/>
            </p:oleObj>
          </a:graphicData>
        </a:graphic>
      </p:graphicFrame>
      <p:graphicFrame>
        <p:nvGraphicFramePr>
          <p:cNvPr id="2052" name="Object 29"/>
          <p:cNvGraphicFramePr>
            <a:graphicFrameLocks noChangeAspect="1"/>
          </p:cNvGraphicFramePr>
          <p:nvPr/>
        </p:nvGraphicFramePr>
        <p:xfrm>
          <a:off x="1758950" y="4724400"/>
          <a:ext cx="800100" cy="444500"/>
        </p:xfrm>
        <a:graphic>
          <a:graphicData uri="http://schemas.openxmlformats.org/presentationml/2006/ole">
            <p:oleObj spid="_x0000_s122936" name="Equation" r:id="rId5" imgW="799753" imgH="444307" progId="">
              <p:embed/>
            </p:oleObj>
          </a:graphicData>
        </a:graphic>
      </p:graphicFrame>
      <p:graphicFrame>
        <p:nvGraphicFramePr>
          <p:cNvPr id="2053" name="Object 30"/>
          <p:cNvGraphicFramePr>
            <a:graphicFrameLocks noChangeAspect="1"/>
          </p:cNvGraphicFramePr>
          <p:nvPr/>
        </p:nvGraphicFramePr>
        <p:xfrm>
          <a:off x="3200400" y="4724400"/>
          <a:ext cx="711200" cy="431800"/>
        </p:xfrm>
        <a:graphic>
          <a:graphicData uri="http://schemas.openxmlformats.org/presentationml/2006/ole">
            <p:oleObj spid="_x0000_s122937" name="Equation" r:id="rId6" imgW="710891" imgH="431613" progId="">
              <p:embed/>
            </p:oleObj>
          </a:graphicData>
        </a:graphic>
      </p:graphicFrame>
      <p:sp>
        <p:nvSpPr>
          <p:cNvPr id="2071" name="Text Box 36"/>
          <p:cNvSpPr txBox="1">
            <a:spLocks noChangeArrowheads="1"/>
          </p:cNvSpPr>
          <p:nvPr/>
        </p:nvSpPr>
        <p:spPr bwMode="auto">
          <a:xfrm>
            <a:off x="517525" y="1870075"/>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1</a:t>
            </a:r>
            <a:endParaRPr lang="th-TH" sz="2400">
              <a:latin typeface="Times New Roman" pitchFamily="18" charset="0"/>
              <a:cs typeface="Times New Roman" pitchFamily="18" charset="0"/>
            </a:endParaRPr>
          </a:p>
        </p:txBody>
      </p:sp>
      <p:sp>
        <p:nvSpPr>
          <p:cNvPr id="2072" name="Text Box 39"/>
          <p:cNvSpPr txBox="1">
            <a:spLocks noChangeArrowheads="1"/>
          </p:cNvSpPr>
          <p:nvPr/>
        </p:nvSpPr>
        <p:spPr bwMode="auto">
          <a:xfrm>
            <a:off x="533400" y="24384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1</a:t>
            </a:r>
            <a:endParaRPr lang="th-TH" sz="2400">
              <a:latin typeface="Times New Roman" pitchFamily="18" charset="0"/>
              <a:cs typeface="Times New Roman" pitchFamily="18" charset="0"/>
            </a:endParaRPr>
          </a:p>
        </p:txBody>
      </p:sp>
      <p:sp>
        <p:nvSpPr>
          <p:cNvPr id="2073" name="Text Box 42"/>
          <p:cNvSpPr txBox="1">
            <a:spLocks noChangeArrowheads="1"/>
          </p:cNvSpPr>
          <p:nvPr/>
        </p:nvSpPr>
        <p:spPr bwMode="auto">
          <a:xfrm>
            <a:off x="5334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1</a:t>
            </a:r>
            <a:endParaRPr lang="th-TH" sz="2400">
              <a:latin typeface="Times New Roman" pitchFamily="18" charset="0"/>
              <a:cs typeface="Times New Roman" pitchFamily="18" charset="0"/>
            </a:endParaRPr>
          </a:p>
        </p:txBody>
      </p:sp>
      <p:sp>
        <p:nvSpPr>
          <p:cNvPr id="2074" name="Line 44"/>
          <p:cNvSpPr>
            <a:spLocks noChangeShapeType="1"/>
          </p:cNvSpPr>
          <p:nvPr/>
        </p:nvSpPr>
        <p:spPr bwMode="auto">
          <a:xfrm flipV="1">
            <a:off x="914400" y="1905000"/>
            <a:ext cx="457200" cy="228600"/>
          </a:xfrm>
          <a:prstGeom prst="line">
            <a:avLst/>
          </a:prstGeom>
          <a:noFill/>
          <a:ln w="28575">
            <a:solidFill>
              <a:schemeClr val="tx1"/>
            </a:solidFill>
            <a:round/>
            <a:headEnd/>
            <a:tailEnd/>
          </a:ln>
        </p:spPr>
        <p:txBody>
          <a:bodyPr/>
          <a:lstStyle/>
          <a:p>
            <a:endParaRPr lang="en-US"/>
          </a:p>
        </p:txBody>
      </p:sp>
      <p:sp>
        <p:nvSpPr>
          <p:cNvPr id="2075" name="Line 45"/>
          <p:cNvSpPr>
            <a:spLocks noChangeShapeType="1"/>
          </p:cNvSpPr>
          <p:nvPr/>
        </p:nvSpPr>
        <p:spPr bwMode="auto">
          <a:xfrm>
            <a:off x="914400" y="2133600"/>
            <a:ext cx="457200" cy="228600"/>
          </a:xfrm>
          <a:prstGeom prst="line">
            <a:avLst/>
          </a:prstGeom>
          <a:noFill/>
          <a:ln w="28575">
            <a:solidFill>
              <a:schemeClr val="tx1"/>
            </a:solidFill>
            <a:round/>
            <a:headEnd/>
            <a:tailEnd/>
          </a:ln>
        </p:spPr>
        <p:txBody>
          <a:bodyPr/>
          <a:lstStyle/>
          <a:p>
            <a:endParaRPr lang="en-US"/>
          </a:p>
        </p:txBody>
      </p:sp>
      <p:sp>
        <p:nvSpPr>
          <p:cNvPr id="2076" name="Line 46"/>
          <p:cNvSpPr>
            <a:spLocks noChangeShapeType="1"/>
          </p:cNvSpPr>
          <p:nvPr/>
        </p:nvSpPr>
        <p:spPr bwMode="auto">
          <a:xfrm flipV="1">
            <a:off x="914400" y="2514600"/>
            <a:ext cx="457200" cy="152400"/>
          </a:xfrm>
          <a:prstGeom prst="line">
            <a:avLst/>
          </a:prstGeom>
          <a:noFill/>
          <a:ln w="28575">
            <a:solidFill>
              <a:schemeClr val="tx1"/>
            </a:solidFill>
            <a:round/>
            <a:headEnd/>
            <a:tailEnd/>
          </a:ln>
        </p:spPr>
        <p:txBody>
          <a:bodyPr/>
          <a:lstStyle/>
          <a:p>
            <a:endParaRPr lang="en-US"/>
          </a:p>
        </p:txBody>
      </p:sp>
      <p:sp>
        <p:nvSpPr>
          <p:cNvPr id="2077" name="Line 47"/>
          <p:cNvSpPr>
            <a:spLocks noChangeShapeType="1"/>
          </p:cNvSpPr>
          <p:nvPr/>
        </p:nvSpPr>
        <p:spPr bwMode="auto">
          <a:xfrm>
            <a:off x="914400" y="2667000"/>
            <a:ext cx="457200" cy="228600"/>
          </a:xfrm>
          <a:prstGeom prst="line">
            <a:avLst/>
          </a:prstGeom>
          <a:noFill/>
          <a:ln w="28575">
            <a:solidFill>
              <a:schemeClr val="tx1"/>
            </a:solidFill>
            <a:round/>
            <a:headEnd/>
            <a:tailEnd/>
          </a:ln>
        </p:spPr>
        <p:txBody>
          <a:bodyPr/>
          <a:lstStyle/>
          <a:p>
            <a:endParaRPr lang="en-US"/>
          </a:p>
        </p:txBody>
      </p:sp>
      <p:sp>
        <p:nvSpPr>
          <p:cNvPr id="2078" name="Line 48"/>
          <p:cNvSpPr>
            <a:spLocks noChangeShapeType="1"/>
          </p:cNvSpPr>
          <p:nvPr/>
        </p:nvSpPr>
        <p:spPr bwMode="auto">
          <a:xfrm flipV="1">
            <a:off x="914400" y="3048000"/>
            <a:ext cx="457200" cy="228600"/>
          </a:xfrm>
          <a:prstGeom prst="line">
            <a:avLst/>
          </a:prstGeom>
          <a:noFill/>
          <a:ln w="28575">
            <a:solidFill>
              <a:schemeClr val="tx1"/>
            </a:solidFill>
            <a:round/>
            <a:headEnd/>
            <a:tailEnd/>
          </a:ln>
        </p:spPr>
        <p:txBody>
          <a:bodyPr/>
          <a:lstStyle/>
          <a:p>
            <a:endParaRPr lang="en-US"/>
          </a:p>
        </p:txBody>
      </p:sp>
      <p:sp>
        <p:nvSpPr>
          <p:cNvPr id="2079" name="Line 49"/>
          <p:cNvSpPr>
            <a:spLocks noChangeShapeType="1"/>
          </p:cNvSpPr>
          <p:nvPr/>
        </p:nvSpPr>
        <p:spPr bwMode="auto">
          <a:xfrm>
            <a:off x="914400" y="3276600"/>
            <a:ext cx="457200" cy="152400"/>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a:xfrm>
            <a:off x="457200" y="152400"/>
            <a:ext cx="8229600" cy="1143000"/>
          </a:xfrm>
        </p:spPr>
        <p:txBody>
          <a:bodyPr/>
          <a:lstStyle/>
          <a:p>
            <a:r>
              <a:rPr lang="en-US" sz="4000">
                <a:solidFill>
                  <a:schemeClr val="tx1"/>
                </a:solidFill>
              </a:rPr>
              <a:t>Calculating the KS statistic</a:t>
            </a:r>
            <a:endParaRPr lang="th-TH" sz="4000">
              <a:solidFill>
                <a:schemeClr val="tx1"/>
              </a:solidFill>
              <a:cs typeface="Angsana New" pitchFamily="18" charset="-34"/>
            </a:endParaRPr>
          </a:p>
        </p:txBody>
      </p:sp>
      <p:graphicFrame>
        <p:nvGraphicFramePr>
          <p:cNvPr id="130051" name="Object 3"/>
          <p:cNvGraphicFramePr>
            <a:graphicFrameLocks noChangeAspect="1"/>
          </p:cNvGraphicFramePr>
          <p:nvPr/>
        </p:nvGraphicFramePr>
        <p:xfrm>
          <a:off x="993775" y="1298575"/>
          <a:ext cx="7196138" cy="3538538"/>
        </p:xfrm>
        <a:graphic>
          <a:graphicData uri="http://schemas.openxmlformats.org/presentationml/2006/ole">
            <p:oleObj spid="_x0000_s98319" name="Worksheet" r:id="rId3" imgW="8153400" imgH="4029151" progId="Excel.Sheet.8">
              <p:embed/>
            </p:oleObj>
          </a:graphicData>
        </a:graphic>
      </p:graphicFrame>
      <p:sp>
        <p:nvSpPr>
          <p:cNvPr id="130052" name="AutoShape 4"/>
          <p:cNvSpPr>
            <a:spLocks noChangeArrowheads="1"/>
          </p:cNvSpPr>
          <p:nvPr/>
        </p:nvSpPr>
        <p:spPr bwMode="auto">
          <a:xfrm>
            <a:off x="4343400" y="5867400"/>
            <a:ext cx="4114800" cy="533400"/>
          </a:xfrm>
          <a:prstGeom prst="wedgeEllipseCallout">
            <a:avLst>
              <a:gd name="adj1" fmla="val 29204"/>
              <a:gd name="adj2" fmla="val -247917"/>
            </a:avLst>
          </a:prstGeom>
          <a:noFill/>
          <a:ln w="9525">
            <a:solidFill>
              <a:schemeClr val="tx1"/>
            </a:solidFill>
            <a:miter lim="800000"/>
            <a:headEnd/>
            <a:tailEnd/>
          </a:ln>
          <a:effectLst/>
        </p:spPr>
        <p:txBody>
          <a:bodyPr/>
          <a:lstStyle/>
          <a:p>
            <a:pPr algn="ctr"/>
            <a:r>
              <a:rPr lang="en-US" sz="2400">
                <a:latin typeface="Times New Roman" pitchFamily="18" charset="0"/>
                <a:cs typeface="Angsana New" pitchFamily="18" charset="-34"/>
              </a:rPr>
              <a:t>KS statistic = 0.0%</a:t>
            </a:r>
            <a:endParaRPr lang="th-TH" sz="2400">
              <a:latin typeface="Times New Roman" pitchFamily="18" charset="0"/>
              <a:cs typeface="Angsana New" pitchFamily="18" charset="-34"/>
            </a:endParaRPr>
          </a:p>
        </p:txBody>
      </p:sp>
      <p:sp>
        <p:nvSpPr>
          <p:cNvPr id="130053" name="Text Box 5"/>
          <p:cNvSpPr txBox="1">
            <a:spLocks noChangeArrowheads="1"/>
          </p:cNvSpPr>
          <p:nvPr/>
        </p:nvSpPr>
        <p:spPr bwMode="auto">
          <a:xfrm>
            <a:off x="152400" y="5432425"/>
            <a:ext cx="4360863" cy="82232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Angsana New" pitchFamily="18" charset="-34"/>
              </a:rPr>
              <a:t>Yes this model is terrible, it doesn’t predict anything.</a:t>
            </a:r>
            <a:endParaRPr lang="th-TH" sz="2400">
              <a:latin typeface="Times New Roman" pitchFamily="18" charset="0"/>
              <a:cs typeface="Angsana New" pitchFamily="18" charset="-34"/>
            </a:endParaRPr>
          </a:p>
        </p:txBody>
      </p:sp>
      <p:sp>
        <p:nvSpPr>
          <p:cNvPr id="7"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p:cNvSpPr>
          <p:nvPr>
            <p:ph type="title"/>
          </p:nvPr>
        </p:nvSpPr>
        <p:spPr>
          <a:xfrm>
            <a:off x="762000" y="274638"/>
            <a:ext cx="8229600" cy="1143000"/>
          </a:xfrm>
        </p:spPr>
        <p:txBody>
          <a:bodyPr/>
          <a:lstStyle/>
          <a:p>
            <a:r>
              <a:rPr lang="en-US" sz="4000"/>
              <a:t>Example of a Non Predictive Model</a:t>
            </a:r>
          </a:p>
        </p:txBody>
      </p:sp>
      <p:graphicFrame>
        <p:nvGraphicFramePr>
          <p:cNvPr id="109572" name="Object 4"/>
          <p:cNvGraphicFramePr>
            <a:graphicFrameLocks noGrp="1" noChangeAspect="1"/>
          </p:cNvGraphicFramePr>
          <p:nvPr>
            <p:ph idx="1"/>
          </p:nvPr>
        </p:nvGraphicFramePr>
        <p:xfrm>
          <a:off x="0" y="3200400"/>
          <a:ext cx="9131300" cy="2995613"/>
        </p:xfrm>
        <a:graphic>
          <a:graphicData uri="http://schemas.openxmlformats.org/presentationml/2006/ole">
            <p:oleObj spid="_x0000_s99343" name="Worksheet" r:id="rId3" imgW="7991551" imgH="2648102" progId="Excel.Sheet.8">
              <p:embed/>
            </p:oleObj>
          </a:graphicData>
        </a:graphic>
      </p:graphicFrame>
      <p:sp>
        <p:nvSpPr>
          <p:cNvPr id="109574" name="Rectangle 6"/>
          <p:cNvSpPr>
            <a:spLocks noChangeArrowheads="1"/>
          </p:cNvSpPr>
          <p:nvPr/>
        </p:nvSpPr>
        <p:spPr bwMode="auto">
          <a:xfrm>
            <a:off x="2133600" y="1600200"/>
            <a:ext cx="5943600" cy="1066800"/>
          </a:xfrm>
          <a:prstGeom prst="rect">
            <a:avLst/>
          </a:prstGeom>
          <a:solidFill>
            <a:schemeClr val="accent1"/>
          </a:solidFill>
          <a:ln w="9525">
            <a:solidFill>
              <a:schemeClr val="tx1"/>
            </a:solidFill>
            <a:miter lim="800000"/>
            <a:headEnd/>
            <a:tailEnd/>
          </a:ln>
          <a:effectLst/>
        </p:spPr>
        <p:txBody>
          <a:bodyPr anchor="ctr"/>
          <a:lstStyle/>
          <a:p>
            <a:pPr algn="ctr"/>
            <a:r>
              <a:rPr lang="en-US" sz="2000" b="1"/>
              <a:t>Below is another example of a non predictive model using more realistic numbers.  This data assumes a 4% fraud rate.</a:t>
            </a:r>
          </a:p>
        </p:txBody>
      </p:sp>
      <p:sp>
        <p:nvSpPr>
          <p:cNvPr id="6"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a:xfrm>
            <a:off x="762000" y="274638"/>
            <a:ext cx="8229600" cy="1143000"/>
          </a:xfrm>
        </p:spPr>
        <p:txBody>
          <a:bodyPr/>
          <a:lstStyle/>
          <a:p>
            <a:r>
              <a:rPr lang="en-US" sz="4000"/>
              <a:t>The KS Statistic</a:t>
            </a:r>
            <a:endParaRPr lang="th-TH" sz="4000">
              <a:cs typeface="Angsana New" pitchFamily="18" charset="-34"/>
            </a:endParaRPr>
          </a:p>
        </p:txBody>
      </p:sp>
      <p:graphicFrame>
        <p:nvGraphicFramePr>
          <p:cNvPr id="131075" name="Object 3"/>
          <p:cNvGraphicFramePr>
            <a:graphicFrameLocks noChangeAspect="1"/>
          </p:cNvGraphicFramePr>
          <p:nvPr/>
        </p:nvGraphicFramePr>
        <p:xfrm>
          <a:off x="688975" y="2530475"/>
          <a:ext cx="3975100" cy="3857625"/>
        </p:xfrm>
        <a:graphic>
          <a:graphicData uri="http://schemas.openxmlformats.org/presentationml/2006/ole">
            <p:oleObj spid="_x0000_s100367" name="Worksheet" r:id="rId3" imgW="4134002" imgH="4029151" progId="Excel.Sheet.8">
              <p:embed/>
            </p:oleObj>
          </a:graphicData>
        </a:graphic>
      </p:graphicFrame>
      <p:sp>
        <p:nvSpPr>
          <p:cNvPr id="131076" name="Text Box 4"/>
          <p:cNvSpPr txBox="1">
            <a:spLocks noChangeArrowheads="1"/>
          </p:cNvSpPr>
          <p:nvPr/>
        </p:nvSpPr>
        <p:spPr bwMode="auto">
          <a:xfrm>
            <a:off x="609600" y="1295400"/>
            <a:ext cx="7315200" cy="1004888"/>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Angsana New" pitchFamily="18" charset="-34"/>
              </a:rPr>
              <a:t>Let us try again.</a:t>
            </a:r>
          </a:p>
          <a:p>
            <a:pPr>
              <a:spcBef>
                <a:spcPct val="50000"/>
              </a:spcBef>
            </a:pPr>
            <a:r>
              <a:rPr lang="en-US" sz="2400">
                <a:latin typeface="Times New Roman" pitchFamily="18" charset="0"/>
                <a:cs typeface="Angsana New" pitchFamily="18" charset="-34"/>
              </a:rPr>
              <a:t>Does it look like this logistic model is predictive?</a:t>
            </a:r>
            <a:endParaRPr lang="th-TH" sz="2400" baseline="30000">
              <a:latin typeface="Times New Roman" pitchFamily="18" charset="0"/>
              <a:cs typeface="Angsana New" pitchFamily="18" charset="-34"/>
            </a:endParaRPr>
          </a:p>
        </p:txBody>
      </p:sp>
      <p:sp>
        <p:nvSpPr>
          <p:cNvPr id="6"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rrowheads="1"/>
          </p:cNvSpPr>
          <p:nvPr>
            <p:ph type="title"/>
          </p:nvPr>
        </p:nvSpPr>
        <p:spPr>
          <a:xfrm>
            <a:off x="762000" y="274638"/>
            <a:ext cx="8229600" cy="1143000"/>
          </a:xfrm>
        </p:spPr>
        <p:txBody>
          <a:bodyPr/>
          <a:lstStyle/>
          <a:p>
            <a:r>
              <a:rPr lang="en-US" sz="4000"/>
              <a:t>The KS Statistic</a:t>
            </a:r>
            <a:endParaRPr lang="th-TH" sz="4000">
              <a:cs typeface="Angsana New" pitchFamily="18" charset="-34"/>
            </a:endParaRPr>
          </a:p>
        </p:txBody>
      </p:sp>
      <p:graphicFrame>
        <p:nvGraphicFramePr>
          <p:cNvPr id="139267" name="Object 3"/>
          <p:cNvGraphicFramePr>
            <a:graphicFrameLocks noChangeAspect="1"/>
          </p:cNvGraphicFramePr>
          <p:nvPr/>
        </p:nvGraphicFramePr>
        <p:xfrm>
          <a:off x="688975" y="2530475"/>
          <a:ext cx="3975100" cy="3857625"/>
        </p:xfrm>
        <a:graphic>
          <a:graphicData uri="http://schemas.openxmlformats.org/presentationml/2006/ole">
            <p:oleObj spid="_x0000_s101391" name="Worksheet" r:id="rId3" imgW="4134002" imgH="4029151" progId="Excel.Sheet.8">
              <p:embed/>
            </p:oleObj>
          </a:graphicData>
        </a:graphic>
      </p:graphicFrame>
      <p:sp>
        <p:nvSpPr>
          <p:cNvPr id="139268" name="Text Box 4"/>
          <p:cNvSpPr txBox="1">
            <a:spLocks noChangeArrowheads="1"/>
          </p:cNvSpPr>
          <p:nvPr/>
        </p:nvSpPr>
        <p:spPr bwMode="auto">
          <a:xfrm>
            <a:off x="609600" y="1295400"/>
            <a:ext cx="7315200" cy="4572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Angsana New" pitchFamily="18" charset="-34"/>
              </a:rPr>
              <a:t>It does look predictive</a:t>
            </a:r>
            <a:endParaRPr lang="th-TH" sz="2400" baseline="30000">
              <a:latin typeface="Times New Roman" pitchFamily="18" charset="0"/>
              <a:cs typeface="Angsana New" pitchFamily="18" charset="-34"/>
            </a:endParaRPr>
          </a:p>
        </p:txBody>
      </p:sp>
      <p:sp>
        <p:nvSpPr>
          <p:cNvPr id="139269" name="AutoShape 5"/>
          <p:cNvSpPr>
            <a:spLocks/>
          </p:cNvSpPr>
          <p:nvPr/>
        </p:nvSpPr>
        <p:spPr bwMode="auto">
          <a:xfrm>
            <a:off x="4419600" y="5181600"/>
            <a:ext cx="304800" cy="762000"/>
          </a:xfrm>
          <a:prstGeom prst="rightBrace">
            <a:avLst>
              <a:gd name="adj1" fmla="val 20833"/>
              <a:gd name="adj2" fmla="val 50000"/>
            </a:avLst>
          </a:prstGeom>
          <a:noFill/>
          <a:ln w="38100">
            <a:solidFill>
              <a:schemeClr val="tx1"/>
            </a:solidFill>
            <a:round/>
            <a:headEnd/>
            <a:tailEnd/>
          </a:ln>
          <a:effectLst/>
        </p:spPr>
        <p:txBody>
          <a:bodyPr wrap="none" anchor="ctr"/>
          <a:lstStyle/>
          <a:p>
            <a:endParaRPr lang="en-US"/>
          </a:p>
        </p:txBody>
      </p:sp>
      <p:sp>
        <p:nvSpPr>
          <p:cNvPr id="139270" name="AutoShape 6"/>
          <p:cNvSpPr>
            <a:spLocks/>
          </p:cNvSpPr>
          <p:nvPr/>
        </p:nvSpPr>
        <p:spPr bwMode="auto">
          <a:xfrm>
            <a:off x="3276600" y="2971800"/>
            <a:ext cx="304800" cy="1143000"/>
          </a:xfrm>
          <a:prstGeom prst="rightBrace">
            <a:avLst>
              <a:gd name="adj1" fmla="val 31250"/>
              <a:gd name="adj2" fmla="val 50000"/>
            </a:avLst>
          </a:prstGeom>
          <a:noFill/>
          <a:ln w="38100">
            <a:solidFill>
              <a:schemeClr val="tx1"/>
            </a:solidFill>
            <a:round/>
            <a:headEnd/>
            <a:tailEnd/>
          </a:ln>
          <a:effectLst/>
        </p:spPr>
        <p:txBody>
          <a:bodyPr wrap="none" anchor="ctr"/>
          <a:lstStyle/>
          <a:p>
            <a:endParaRPr lang="en-US"/>
          </a:p>
        </p:txBody>
      </p:sp>
      <p:sp>
        <p:nvSpPr>
          <p:cNvPr id="139271" name="AutoShape 7"/>
          <p:cNvSpPr>
            <a:spLocks noChangeArrowheads="1"/>
          </p:cNvSpPr>
          <p:nvPr/>
        </p:nvSpPr>
        <p:spPr bwMode="auto">
          <a:xfrm>
            <a:off x="5105400" y="1600200"/>
            <a:ext cx="2514600" cy="1143000"/>
          </a:xfrm>
          <a:prstGeom prst="wedgeRectCallout">
            <a:avLst>
              <a:gd name="adj1" fmla="val -108208"/>
              <a:gd name="adj2" fmla="val 121944"/>
            </a:avLst>
          </a:prstGeom>
          <a:solidFill>
            <a:schemeClr val="accent1"/>
          </a:solidFill>
          <a:ln w="9525">
            <a:solidFill>
              <a:schemeClr val="tx1"/>
            </a:solidFill>
            <a:miter lim="800000"/>
            <a:headEnd/>
            <a:tailEnd/>
          </a:ln>
          <a:effectLst/>
        </p:spPr>
        <p:txBody>
          <a:bodyPr/>
          <a:lstStyle/>
          <a:p>
            <a:pPr algn="ctr"/>
            <a:r>
              <a:rPr lang="en-US" b="1"/>
              <a:t>A total 83 good loans out of 100, 83%, were placed into score categories 10-7.</a:t>
            </a:r>
          </a:p>
        </p:txBody>
      </p:sp>
      <p:sp>
        <p:nvSpPr>
          <p:cNvPr id="139272" name="AutoShape 8"/>
          <p:cNvSpPr>
            <a:spLocks noChangeArrowheads="1"/>
          </p:cNvSpPr>
          <p:nvPr/>
        </p:nvSpPr>
        <p:spPr bwMode="auto">
          <a:xfrm>
            <a:off x="5943600" y="3581400"/>
            <a:ext cx="3048000" cy="1066800"/>
          </a:xfrm>
          <a:prstGeom prst="wedgeRectCallout">
            <a:avLst>
              <a:gd name="adj1" fmla="val -90023"/>
              <a:gd name="adj2" fmla="val 138989"/>
            </a:avLst>
          </a:prstGeom>
          <a:solidFill>
            <a:schemeClr val="accent1"/>
          </a:solidFill>
          <a:ln w="9525">
            <a:solidFill>
              <a:schemeClr val="tx1"/>
            </a:solidFill>
            <a:miter lim="800000"/>
            <a:headEnd/>
            <a:tailEnd/>
          </a:ln>
          <a:effectLst/>
        </p:spPr>
        <p:txBody>
          <a:bodyPr/>
          <a:lstStyle/>
          <a:p>
            <a:pPr algn="ctr"/>
            <a:r>
              <a:rPr lang="en-US" b="1"/>
              <a:t>A total 73 frauds out of 100, 73%, were placed into score categories 3-1.</a:t>
            </a:r>
          </a:p>
        </p:txBody>
      </p:sp>
      <p:sp>
        <p:nvSpPr>
          <p:cNvPr id="10"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a:xfrm>
            <a:off x="457200" y="304800"/>
            <a:ext cx="8305800" cy="1143000"/>
          </a:xfrm>
        </p:spPr>
        <p:txBody>
          <a:bodyPr/>
          <a:lstStyle/>
          <a:p>
            <a:r>
              <a:rPr lang="en-US" dirty="0"/>
              <a:t>Calculating the</a:t>
            </a:r>
            <a:r>
              <a:rPr lang="en-US" dirty="0">
                <a:solidFill>
                  <a:schemeClr val="tx1"/>
                </a:solidFill>
              </a:rPr>
              <a:t> </a:t>
            </a:r>
            <a:r>
              <a:rPr lang="en-US" dirty="0"/>
              <a:t>KS Statistic</a:t>
            </a:r>
            <a:endParaRPr lang="th-TH" dirty="0"/>
          </a:p>
        </p:txBody>
      </p:sp>
      <p:graphicFrame>
        <p:nvGraphicFramePr>
          <p:cNvPr id="132099" name="Object 3"/>
          <p:cNvGraphicFramePr>
            <a:graphicFrameLocks noChangeAspect="1"/>
          </p:cNvGraphicFramePr>
          <p:nvPr>
            <p:extLst>
              <p:ext uri="{D42A27DB-BD31-4B8C-83A1-F6EECF244321}">
                <p14:modId xmlns:p14="http://schemas.microsoft.com/office/powerpoint/2010/main" xmlns="" val="3437538505"/>
              </p:ext>
            </p:extLst>
          </p:nvPr>
        </p:nvGraphicFramePr>
        <p:xfrm>
          <a:off x="158750" y="1371600"/>
          <a:ext cx="7912100" cy="3511550"/>
        </p:xfrm>
        <a:graphic>
          <a:graphicData uri="http://schemas.openxmlformats.org/presentationml/2006/ole">
            <p:oleObj spid="_x0000_s102415" name="Worksheet" r:id="rId3" imgW="9153449" imgH="4029151" progId="Excel.Sheet.8">
              <p:embed/>
            </p:oleObj>
          </a:graphicData>
        </a:graphic>
      </p:graphicFrame>
      <p:sp>
        <p:nvSpPr>
          <p:cNvPr id="132100" name="AutoShape 4"/>
          <p:cNvSpPr>
            <a:spLocks noChangeArrowheads="1"/>
          </p:cNvSpPr>
          <p:nvPr/>
        </p:nvSpPr>
        <p:spPr bwMode="auto">
          <a:xfrm>
            <a:off x="6705600" y="5638800"/>
            <a:ext cx="2362200" cy="990600"/>
          </a:xfrm>
          <a:prstGeom prst="wedgeEllipseCallout">
            <a:avLst>
              <a:gd name="adj1" fmla="val -18412"/>
              <a:gd name="adj2" fmla="val -139903"/>
            </a:avLst>
          </a:prstGeom>
          <a:noFill/>
          <a:ln w="9525">
            <a:solidFill>
              <a:schemeClr val="tx1"/>
            </a:solidFill>
            <a:miter lim="800000"/>
            <a:headEnd/>
            <a:tailEnd/>
          </a:ln>
          <a:effectLst/>
        </p:spPr>
        <p:txBody>
          <a:bodyPr/>
          <a:lstStyle/>
          <a:p>
            <a:pPr algn="ctr"/>
            <a:r>
              <a:rPr lang="en-US" sz="2400">
                <a:latin typeface="Times New Roman" pitchFamily="18" charset="0"/>
                <a:cs typeface="Angsana New" pitchFamily="18" charset="-34"/>
              </a:rPr>
              <a:t>KS statistic = 75.0%</a:t>
            </a:r>
            <a:endParaRPr lang="th-TH" sz="2400">
              <a:latin typeface="Times New Roman" pitchFamily="18" charset="0"/>
              <a:cs typeface="Angsana New" pitchFamily="18" charset="-34"/>
            </a:endParaRPr>
          </a:p>
        </p:txBody>
      </p:sp>
      <p:sp>
        <p:nvSpPr>
          <p:cNvPr id="132101" name="Text Box 5"/>
          <p:cNvSpPr txBox="1">
            <a:spLocks noChangeArrowheads="1"/>
          </p:cNvSpPr>
          <p:nvPr/>
        </p:nvSpPr>
        <p:spPr bwMode="auto">
          <a:xfrm>
            <a:off x="152400" y="5181600"/>
            <a:ext cx="6019800" cy="16160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cs typeface="Angsana New" pitchFamily="18" charset="-34"/>
              </a:rPr>
              <a:t>This is a very good model.  You can see this, you don’t even need the KS statistic.  This is an example of how important presentation is for understanding.  The way in which we display the data allows us to quickly understand the predictive power of the model.</a:t>
            </a:r>
            <a:endParaRPr lang="th-TH" sz="2000">
              <a:latin typeface="Times New Roman" pitchFamily="18" charset="0"/>
              <a:cs typeface="Angsana New" pitchFamily="18" charset="-34"/>
            </a:endParaRPr>
          </a:p>
        </p:txBody>
      </p:sp>
      <p:sp>
        <p:nvSpPr>
          <p:cNvPr id="7"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rrowheads="1"/>
          </p:cNvSpPr>
          <p:nvPr>
            <p:ph type="title"/>
          </p:nvPr>
        </p:nvSpPr>
        <p:spPr>
          <a:xfrm>
            <a:off x="457200" y="274638"/>
            <a:ext cx="8229600" cy="715962"/>
          </a:xfrm>
        </p:spPr>
        <p:txBody>
          <a:bodyPr/>
          <a:lstStyle/>
          <a:p>
            <a:r>
              <a:rPr lang="en-US" sz="4000"/>
              <a:t>How is it Applied?</a:t>
            </a:r>
            <a:endParaRPr lang="th-TH" sz="4000"/>
          </a:p>
        </p:txBody>
      </p:sp>
      <p:sp>
        <p:nvSpPr>
          <p:cNvPr id="133124" name="Text Box 4"/>
          <p:cNvSpPr txBox="1">
            <a:spLocks noChangeArrowheads="1"/>
          </p:cNvSpPr>
          <p:nvPr/>
        </p:nvSpPr>
        <p:spPr bwMode="auto">
          <a:xfrm>
            <a:off x="228600" y="5241925"/>
            <a:ext cx="8686800" cy="3968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cs typeface="Angsana New" pitchFamily="18" charset="-34"/>
              </a:rPr>
              <a:t>Great, so now what?  How do we apply this?  Take a minute to think.</a:t>
            </a:r>
            <a:endParaRPr lang="th-TH" sz="2000">
              <a:latin typeface="Times New Roman" pitchFamily="18" charset="0"/>
              <a:cs typeface="Angsana New" pitchFamily="18" charset="-34"/>
            </a:endParaRPr>
          </a:p>
        </p:txBody>
      </p:sp>
      <p:graphicFrame>
        <p:nvGraphicFramePr>
          <p:cNvPr id="133125" name="Object 5"/>
          <p:cNvGraphicFramePr>
            <a:graphicFrameLocks noGrp="1" noChangeAspect="1"/>
          </p:cNvGraphicFramePr>
          <p:nvPr>
            <p:ph idx="1"/>
          </p:nvPr>
        </p:nvGraphicFramePr>
        <p:xfrm>
          <a:off x="304800" y="1109663"/>
          <a:ext cx="8296275" cy="3651250"/>
        </p:xfrm>
        <a:graphic>
          <a:graphicData uri="http://schemas.openxmlformats.org/presentationml/2006/ole">
            <p:oleObj spid="_x0000_s103439" name="Worksheet" r:id="rId3" imgW="9153449" imgH="4029151" progId="Excel.Sheet.8">
              <p:embed/>
            </p:oleObj>
          </a:graphicData>
        </a:graphic>
      </p:graphicFrame>
      <p:sp>
        <p:nvSpPr>
          <p:cNvPr id="6"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a:xfrm>
            <a:off x="457200" y="274638"/>
            <a:ext cx="8229600" cy="715962"/>
          </a:xfrm>
        </p:spPr>
        <p:txBody>
          <a:bodyPr/>
          <a:lstStyle/>
          <a:p>
            <a:r>
              <a:rPr lang="en-US" sz="4000"/>
              <a:t>How is it Applied?</a:t>
            </a:r>
            <a:endParaRPr lang="th-TH" sz="4000"/>
          </a:p>
        </p:txBody>
      </p:sp>
      <p:sp>
        <p:nvSpPr>
          <p:cNvPr id="141315" name="Text Box 3"/>
          <p:cNvSpPr txBox="1">
            <a:spLocks noChangeArrowheads="1"/>
          </p:cNvSpPr>
          <p:nvPr/>
        </p:nvSpPr>
        <p:spPr bwMode="auto">
          <a:xfrm>
            <a:off x="228600" y="5241925"/>
            <a:ext cx="8686800" cy="7016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cs typeface="Angsana New" pitchFamily="18" charset="-34"/>
              </a:rPr>
              <a:t>Imagine the rejecting of all loan applicants that are placed into score category 1.  You would eliminate 43% of the frauds and not loose a single good loan.</a:t>
            </a:r>
            <a:endParaRPr lang="th-TH" sz="2000">
              <a:latin typeface="Times New Roman" pitchFamily="18" charset="0"/>
              <a:cs typeface="Angsana New" pitchFamily="18" charset="-34"/>
            </a:endParaRPr>
          </a:p>
        </p:txBody>
      </p:sp>
      <p:graphicFrame>
        <p:nvGraphicFramePr>
          <p:cNvPr id="141316" name="Object 4"/>
          <p:cNvGraphicFramePr>
            <a:graphicFrameLocks noGrp="1" noChangeAspect="1"/>
          </p:cNvGraphicFramePr>
          <p:nvPr>
            <p:ph idx="1"/>
          </p:nvPr>
        </p:nvGraphicFramePr>
        <p:xfrm>
          <a:off x="304800" y="1112838"/>
          <a:ext cx="8296275" cy="3671887"/>
        </p:xfrm>
        <a:graphic>
          <a:graphicData uri="http://schemas.openxmlformats.org/presentationml/2006/ole">
            <p:oleObj spid="_x0000_s104463" name="Worksheet" r:id="rId3" imgW="9153606" imgH="4029151" progId="Excel.Sheet.8">
              <p:embed/>
            </p:oleObj>
          </a:graphicData>
        </a:graphic>
      </p:graphicFrame>
      <p:sp>
        <p:nvSpPr>
          <p:cNvPr id="6"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a:xfrm>
            <a:off x="457200" y="-152400"/>
            <a:ext cx="7543800" cy="1143000"/>
          </a:xfrm>
        </p:spPr>
        <p:txBody>
          <a:bodyPr/>
          <a:lstStyle/>
          <a:p>
            <a:r>
              <a:rPr lang="en-US"/>
              <a:t>How is it Applied?</a:t>
            </a:r>
            <a:endParaRPr lang="th-TH"/>
          </a:p>
        </p:txBody>
      </p:sp>
      <p:graphicFrame>
        <p:nvGraphicFramePr>
          <p:cNvPr id="135171" name="Object 3"/>
          <p:cNvGraphicFramePr>
            <a:graphicFrameLocks noChangeAspect="1"/>
          </p:cNvGraphicFramePr>
          <p:nvPr/>
        </p:nvGraphicFramePr>
        <p:xfrm>
          <a:off x="1298575" y="914400"/>
          <a:ext cx="5367338" cy="3975100"/>
        </p:xfrm>
        <a:graphic>
          <a:graphicData uri="http://schemas.openxmlformats.org/presentationml/2006/ole">
            <p:oleObj spid="_x0000_s105500" name="Worksheet" r:id="rId3" imgW="6877175" imgH="5067300" progId="Excel.Sheet.8">
              <p:embed/>
            </p:oleObj>
          </a:graphicData>
        </a:graphic>
      </p:graphicFrame>
      <p:sp>
        <p:nvSpPr>
          <p:cNvPr id="135173" name="Text Box 5"/>
          <p:cNvSpPr txBox="1">
            <a:spLocks noChangeArrowheads="1"/>
          </p:cNvSpPr>
          <p:nvPr/>
        </p:nvSpPr>
        <p:spPr bwMode="auto">
          <a:xfrm>
            <a:off x="381000" y="5105400"/>
            <a:ext cx="2895600" cy="4572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Angsana New" pitchFamily="18" charset="-34"/>
              </a:rPr>
              <a:t>An Estimate of odds</a:t>
            </a:r>
            <a:endParaRPr lang="th-TH" sz="2400">
              <a:latin typeface="Times New Roman" pitchFamily="18" charset="0"/>
              <a:cs typeface="Angsana New" pitchFamily="18" charset="-34"/>
            </a:endParaRPr>
          </a:p>
        </p:txBody>
      </p:sp>
      <p:graphicFrame>
        <p:nvGraphicFramePr>
          <p:cNvPr id="135174" name="Object 6"/>
          <p:cNvGraphicFramePr>
            <a:graphicFrameLocks noChangeAspect="1"/>
          </p:cNvGraphicFramePr>
          <p:nvPr/>
        </p:nvGraphicFramePr>
        <p:xfrm>
          <a:off x="533400" y="5638800"/>
          <a:ext cx="2205038" cy="896938"/>
        </p:xfrm>
        <a:graphic>
          <a:graphicData uri="http://schemas.openxmlformats.org/presentationml/2006/ole">
            <p:oleObj spid="_x0000_s105501" name="Equation" r:id="rId4" imgW="15705360" imgH="6428880" progId="">
              <p:embed/>
            </p:oleObj>
          </a:graphicData>
        </a:graphic>
      </p:graphicFrame>
      <p:sp>
        <p:nvSpPr>
          <p:cNvPr id="135175" name="AutoShape 7"/>
          <p:cNvSpPr>
            <a:spLocks noChangeArrowheads="1"/>
          </p:cNvSpPr>
          <p:nvPr/>
        </p:nvSpPr>
        <p:spPr bwMode="auto">
          <a:xfrm flipH="1">
            <a:off x="7315200" y="4495800"/>
            <a:ext cx="1600200" cy="838200"/>
          </a:xfrm>
          <a:prstGeom prst="wedgeRoundRectCallout">
            <a:avLst>
              <a:gd name="adj1" fmla="val 87894"/>
              <a:gd name="adj2" fmla="val -90912"/>
              <a:gd name="adj3" fmla="val 16667"/>
            </a:avLst>
          </a:prstGeom>
          <a:noFill/>
          <a:ln w="9525">
            <a:solidFill>
              <a:schemeClr val="tx1"/>
            </a:solidFill>
            <a:miter lim="800000"/>
            <a:headEnd/>
            <a:tailEnd/>
          </a:ln>
          <a:effectLst/>
        </p:spPr>
        <p:txBody>
          <a:bodyPr/>
          <a:lstStyle/>
          <a:p>
            <a:pPr algn="ctr"/>
            <a:r>
              <a:rPr lang="en-US" sz="2000">
                <a:latin typeface="Times New Roman" pitchFamily="18" charset="0"/>
                <a:cs typeface="Angsana New" pitchFamily="18" charset="-34"/>
              </a:rPr>
              <a:t>Interpret Cum Odds</a:t>
            </a:r>
            <a:endParaRPr lang="th-TH" sz="2000">
              <a:latin typeface="Times New Roman" pitchFamily="18" charset="0"/>
              <a:cs typeface="Angsana New" pitchFamily="18" charset="-34"/>
            </a:endParaRPr>
          </a:p>
        </p:txBody>
      </p:sp>
      <p:sp>
        <p:nvSpPr>
          <p:cNvPr id="135176" name="Text Box 8"/>
          <p:cNvSpPr txBox="1">
            <a:spLocks noChangeArrowheads="1"/>
          </p:cNvSpPr>
          <p:nvPr/>
        </p:nvSpPr>
        <p:spPr bwMode="auto">
          <a:xfrm>
            <a:off x="3657600" y="5562600"/>
            <a:ext cx="5105400" cy="1006475"/>
          </a:xfrm>
          <a:prstGeom prst="rect">
            <a:avLst/>
          </a:prstGeom>
          <a:noFill/>
          <a:ln w="9525">
            <a:noFill/>
            <a:miter lim="800000"/>
            <a:headEnd/>
            <a:tailEnd/>
          </a:ln>
          <a:effectLst/>
        </p:spPr>
        <p:txBody>
          <a:bodyPr>
            <a:spAutoFit/>
          </a:bodyPr>
          <a:lstStyle/>
          <a:p>
            <a:pPr>
              <a:spcBef>
                <a:spcPct val="50000"/>
              </a:spcBef>
            </a:pPr>
            <a:r>
              <a:rPr lang="en-US" sz="2000">
                <a:latin typeface="Times New Roman" pitchFamily="18" charset="0"/>
                <a:cs typeface="Angsana New" pitchFamily="18" charset="-34"/>
              </a:rPr>
              <a:t>Think about what it means when we cut off the bottom 21.5% in terms of the odds and our example on fraud.</a:t>
            </a:r>
          </a:p>
        </p:txBody>
      </p:sp>
      <p:sp>
        <p:nvSpPr>
          <p:cNvPr id="9" name="AutoShape 5"/>
          <p:cNvSpPr>
            <a:spLocks noChangeArrowheads="1"/>
          </p:cNvSpPr>
          <p:nvPr/>
        </p:nvSpPr>
        <p:spPr bwMode="auto">
          <a:xfrm>
            <a:off x="5486400" y="0"/>
            <a:ext cx="3657600" cy="381000"/>
          </a:xfrm>
          <a:prstGeom prst="chevron">
            <a:avLst>
              <a:gd name="adj" fmla="val 185000"/>
            </a:avLst>
          </a:prstGeom>
          <a:solidFill>
            <a:srgbClr val="993366"/>
          </a:solidFill>
          <a:ln w="9525">
            <a:solidFill>
              <a:schemeClr val="tx1"/>
            </a:solidFill>
            <a:miter lim="800000"/>
            <a:headEnd/>
            <a:tailEnd/>
          </a:ln>
          <a:effectLst/>
        </p:spPr>
        <p:txBody>
          <a:bodyPr wrap="none" anchor="ctr"/>
          <a:lstStyle/>
          <a:p>
            <a:pPr algn="r"/>
            <a:r>
              <a:rPr lang="en-US" sz="2000" b="1"/>
              <a:t>The Technique</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a:xfrm>
            <a:off x="914400" y="685800"/>
            <a:ext cx="8229600" cy="1143000"/>
          </a:xfrm>
        </p:spPr>
        <p:txBody>
          <a:bodyPr>
            <a:normAutofit fontScale="90000"/>
          </a:bodyPr>
          <a:lstStyle/>
          <a:p>
            <a:r>
              <a:rPr lang="en-US" sz="4000"/>
              <a:t>Understanding The Fraud Detection Model Performance</a:t>
            </a:r>
          </a:p>
        </p:txBody>
      </p:sp>
      <p:graphicFrame>
        <p:nvGraphicFramePr>
          <p:cNvPr id="172035" name="Object 3"/>
          <p:cNvGraphicFramePr>
            <a:graphicFrameLocks noChangeAspect="1"/>
          </p:cNvGraphicFramePr>
          <p:nvPr>
            <p:ph idx="1"/>
          </p:nvPr>
        </p:nvGraphicFramePr>
        <p:xfrm>
          <a:off x="1135063" y="2570163"/>
          <a:ext cx="6103937" cy="2992437"/>
        </p:xfrm>
        <a:graphic>
          <a:graphicData uri="http://schemas.openxmlformats.org/presentationml/2006/ole">
            <p:oleObj spid="_x0000_s307202" name="Worksheet" r:id="rId3" imgW="5400751" imgH="2648102" progId="Excel.Sheet.8">
              <p:embed/>
            </p:oleObj>
          </a:graphicData>
        </a:graphic>
      </p:graphicFrame>
      <p:sp>
        <p:nvSpPr>
          <p:cNvPr id="172036" name="AutoShape 4"/>
          <p:cNvSpPr>
            <a:spLocks noChangeArrowheads="1"/>
          </p:cNvSpPr>
          <p:nvPr/>
        </p:nvSpPr>
        <p:spPr bwMode="auto">
          <a:xfrm>
            <a:off x="5257800" y="0"/>
            <a:ext cx="3886200" cy="381000"/>
          </a:xfrm>
          <a:prstGeom prst="chevron">
            <a:avLst>
              <a:gd name="adj" fmla="val 215000"/>
            </a:avLst>
          </a:prstGeom>
          <a:solidFill>
            <a:srgbClr val="339966"/>
          </a:solidFill>
          <a:ln w="9525">
            <a:solidFill>
              <a:schemeClr val="tx1"/>
            </a:solidFill>
            <a:miter lim="800000"/>
            <a:headEnd/>
            <a:tailEnd/>
          </a:ln>
          <a:effectLst/>
        </p:spPr>
        <p:txBody>
          <a:bodyPr wrap="none" anchor="ctr"/>
          <a:lstStyle/>
          <a:p>
            <a:pPr algn="r"/>
            <a:r>
              <a:rPr lang="en-US" sz="2000" b="1"/>
              <a:t>The Presentation</a:t>
            </a:r>
          </a:p>
        </p:txBody>
      </p:sp>
      <p:sp>
        <p:nvSpPr>
          <p:cNvPr id="172037" name="AutoShape 5"/>
          <p:cNvSpPr>
            <a:spLocks noChangeArrowheads="1"/>
          </p:cNvSpPr>
          <p:nvPr/>
        </p:nvSpPr>
        <p:spPr bwMode="auto">
          <a:xfrm>
            <a:off x="0" y="5943600"/>
            <a:ext cx="4572000" cy="685800"/>
          </a:xfrm>
          <a:prstGeom prst="wedgeRectCallout">
            <a:avLst>
              <a:gd name="adj1" fmla="val 76241"/>
              <a:gd name="adj2" fmla="val -168231"/>
            </a:avLst>
          </a:prstGeom>
          <a:solidFill>
            <a:schemeClr val="accent1"/>
          </a:solidFill>
          <a:ln w="9525">
            <a:solidFill>
              <a:schemeClr val="tx1"/>
            </a:solidFill>
            <a:miter lim="800000"/>
            <a:headEnd/>
            <a:tailEnd/>
          </a:ln>
          <a:effectLst/>
        </p:spPr>
        <p:txBody>
          <a:bodyPr/>
          <a:lstStyle/>
          <a:p>
            <a:pPr algn="ctr"/>
            <a:r>
              <a:rPr lang="en-US" dirty="0"/>
              <a:t>By refusing the bottom 10% of applicants you can reduce fraud by 32% (25,532/80,000)</a:t>
            </a:r>
          </a:p>
        </p:txBody>
      </p:sp>
      <p:sp>
        <p:nvSpPr>
          <p:cNvPr id="172039" name="Rectangle 7"/>
          <p:cNvSpPr>
            <a:spLocks noChangeArrowheads="1"/>
          </p:cNvSpPr>
          <p:nvPr/>
        </p:nvSpPr>
        <p:spPr bwMode="auto">
          <a:xfrm>
            <a:off x="2514600" y="1828800"/>
            <a:ext cx="4114800" cy="685800"/>
          </a:xfrm>
          <a:prstGeom prst="rect">
            <a:avLst/>
          </a:prstGeom>
          <a:solidFill>
            <a:schemeClr val="accent1"/>
          </a:solidFill>
          <a:ln w="9525">
            <a:solidFill>
              <a:schemeClr val="tx1"/>
            </a:solidFill>
            <a:miter lim="800000"/>
            <a:headEnd/>
            <a:tailEnd/>
          </a:ln>
          <a:effectLst/>
        </p:spPr>
        <p:txBody>
          <a:bodyPr anchor="ctr"/>
          <a:lstStyle/>
          <a:p>
            <a:pPr algn="ctr"/>
            <a:r>
              <a:rPr lang="en-US"/>
              <a:t>This Model has a KS of 25.82.</a:t>
            </a:r>
          </a:p>
        </p:txBody>
      </p:sp>
      <p:sp>
        <p:nvSpPr>
          <p:cNvPr id="172041" name="Oval 9"/>
          <p:cNvSpPr>
            <a:spLocks noChangeArrowheads="1"/>
          </p:cNvSpPr>
          <p:nvPr/>
        </p:nvSpPr>
        <p:spPr bwMode="auto">
          <a:xfrm>
            <a:off x="5486400" y="5029200"/>
            <a:ext cx="838200" cy="304800"/>
          </a:xfrm>
          <a:prstGeom prst="ellipse">
            <a:avLst/>
          </a:prstGeom>
          <a:noFill/>
          <a:ln w="38100">
            <a:solidFill>
              <a:srgbClr val="FF0000"/>
            </a:solidFill>
            <a:round/>
            <a:headEnd/>
            <a:tailEnd/>
          </a:ln>
          <a:effectLst/>
        </p:spPr>
        <p:txBody>
          <a:bodyPr wrap="none" anchor="ctr"/>
          <a:lstStyle/>
          <a:p>
            <a:endParaRPr lang="en-US"/>
          </a:p>
        </p:txBody>
      </p:sp>
      <p:sp>
        <p:nvSpPr>
          <p:cNvPr id="172042" name="Oval 10"/>
          <p:cNvSpPr>
            <a:spLocks noChangeArrowheads="1"/>
          </p:cNvSpPr>
          <p:nvPr/>
        </p:nvSpPr>
        <p:spPr bwMode="auto">
          <a:xfrm>
            <a:off x="6629400" y="4800600"/>
            <a:ext cx="685800" cy="304800"/>
          </a:xfrm>
          <a:prstGeom prst="ellipse">
            <a:avLst/>
          </a:prstGeom>
          <a:noFill/>
          <a:ln w="38100">
            <a:solidFill>
              <a:srgbClr val="FF0000"/>
            </a:solidFill>
            <a:round/>
            <a:headEnd/>
            <a:tailEnd/>
          </a:ln>
          <a:effectLst/>
        </p:spPr>
        <p:txBody>
          <a:bodyPr wrap="none" anchor="ctr"/>
          <a:lstStyle/>
          <a:p>
            <a:endParaRPr lang="en-US"/>
          </a:p>
        </p:txBody>
      </p:sp>
      <p:sp>
        <p:nvSpPr>
          <p:cNvPr id="172043" name="AutoShape 11"/>
          <p:cNvSpPr>
            <a:spLocks/>
          </p:cNvSpPr>
          <p:nvPr/>
        </p:nvSpPr>
        <p:spPr bwMode="auto">
          <a:xfrm>
            <a:off x="4953000" y="5791200"/>
            <a:ext cx="3962400" cy="914400"/>
          </a:xfrm>
          <a:prstGeom prst="borderCallout3">
            <a:avLst>
              <a:gd name="adj1" fmla="val 12500"/>
              <a:gd name="adj2" fmla="val 101921"/>
              <a:gd name="adj3" fmla="val 12500"/>
              <a:gd name="adj4" fmla="val 102444"/>
              <a:gd name="adj5" fmla="val -39065"/>
              <a:gd name="adj6" fmla="val 102444"/>
              <a:gd name="adj7" fmla="val -90801"/>
              <a:gd name="adj8" fmla="val 58616"/>
            </a:avLst>
          </a:prstGeom>
          <a:solidFill>
            <a:schemeClr val="accent1"/>
          </a:solidFill>
          <a:ln w="9525">
            <a:solidFill>
              <a:schemeClr val="tx1"/>
            </a:solidFill>
            <a:miter lim="800000"/>
            <a:headEnd/>
            <a:tailEnd/>
          </a:ln>
          <a:effectLst/>
        </p:spPr>
        <p:txBody>
          <a:bodyPr/>
          <a:lstStyle/>
          <a:p>
            <a:pPr algn="ctr"/>
            <a:r>
              <a:rPr lang="en-US"/>
              <a:t>By refusing the bottom 10% you would have 32 good loans to one fraud, before 24 good loans to one fraud.</a:t>
            </a:r>
          </a:p>
          <a:p>
            <a:pPr algn="ct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0274" name="Picture 2" descr="https://encrypted-tbn0.gstatic.com/images?q=tbn:ANd9GcQAwqsYNxP7EqI4lwOJOUq1p7Nq65V6B-1fHIEcQSFe0XQPXPrw"/>
          <p:cNvPicPr>
            <a:picLocks noChangeAspect="1" noChangeArrowheads="1"/>
          </p:cNvPicPr>
          <p:nvPr/>
        </p:nvPicPr>
        <p:blipFill>
          <a:blip r:embed="rId2"/>
          <a:srcRect/>
          <a:stretch>
            <a:fillRect/>
          </a:stretch>
        </p:blipFill>
        <p:spPr bwMode="auto">
          <a:xfrm>
            <a:off x="304800" y="1600200"/>
            <a:ext cx="8300357" cy="4648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Group 2"/>
          <p:cNvGraphicFramePr>
            <a:graphicFrameLocks noGrp="1"/>
          </p:cNvGraphicFramePr>
          <p:nvPr/>
        </p:nvGraphicFramePr>
        <p:xfrm>
          <a:off x="838200" y="1143000"/>
          <a:ext cx="2895600" cy="2572512"/>
        </p:xfrm>
        <a:graphic>
          <a:graphicData uri="http://schemas.openxmlformats.org/drawingml/2006/table">
            <a:tbl>
              <a:tblPr/>
              <a:tblGrid>
                <a:gridCol w="1447800"/>
                <a:gridCol w="1447800"/>
              </a:tblGrid>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X</a:t>
                      </a: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Y</a:t>
                      </a:r>
                    </a:p>
                  </a:txBody>
                  <a:tcP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0</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th-TH"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3074" name="Object 17"/>
          <p:cNvGraphicFramePr>
            <a:graphicFrameLocks noChangeAspect="1"/>
          </p:cNvGraphicFramePr>
          <p:nvPr/>
        </p:nvGraphicFramePr>
        <p:xfrm>
          <a:off x="4572000" y="1144588"/>
          <a:ext cx="3554413" cy="2265362"/>
        </p:xfrm>
        <a:graphic>
          <a:graphicData uri="http://schemas.openxmlformats.org/presentationml/2006/ole">
            <p:oleObj spid="_x0000_s123945" name="แผนภูมิ" r:id="rId3" imgW="3048000" imgH="1942998" progId="Excel.Sheet.8">
              <p:embed/>
            </p:oleObj>
          </a:graphicData>
        </a:graphic>
      </p:graphicFrame>
      <p:sp>
        <p:nvSpPr>
          <p:cNvPr id="3084" name="Text Box 18"/>
          <p:cNvSpPr txBox="1">
            <a:spLocks noChangeArrowheads="1"/>
          </p:cNvSpPr>
          <p:nvPr/>
        </p:nvSpPr>
        <p:spPr bwMode="auto">
          <a:xfrm>
            <a:off x="1066800" y="4114800"/>
            <a:ext cx="1385888" cy="457200"/>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Solve for </a:t>
            </a:r>
          </a:p>
        </p:txBody>
      </p:sp>
      <p:graphicFrame>
        <p:nvGraphicFramePr>
          <p:cNvPr id="3075" name="Object 19"/>
          <p:cNvGraphicFramePr>
            <a:graphicFrameLocks noChangeAspect="1"/>
          </p:cNvGraphicFramePr>
          <p:nvPr/>
        </p:nvGraphicFramePr>
        <p:xfrm>
          <a:off x="2562225" y="4127500"/>
          <a:ext cx="965200" cy="444500"/>
        </p:xfrm>
        <a:graphic>
          <a:graphicData uri="http://schemas.openxmlformats.org/presentationml/2006/ole">
            <p:oleObj spid="_x0000_s123946" name="Equation" r:id="rId4" imgW="965200" imgH="444500" progId="">
              <p:embed/>
            </p:oleObj>
          </a:graphicData>
        </a:graphic>
      </p:graphicFrame>
      <p:graphicFrame>
        <p:nvGraphicFramePr>
          <p:cNvPr id="3076" name="Object 21"/>
          <p:cNvGraphicFramePr>
            <a:graphicFrameLocks noChangeAspect="1"/>
          </p:cNvGraphicFramePr>
          <p:nvPr/>
        </p:nvGraphicFramePr>
        <p:xfrm>
          <a:off x="6191250" y="4114800"/>
          <a:ext cx="1612900" cy="444500"/>
        </p:xfrm>
        <a:graphic>
          <a:graphicData uri="http://schemas.openxmlformats.org/presentationml/2006/ole">
            <p:oleObj spid="_x0000_s123947" name="Equation" r:id="rId5" imgW="1612900" imgH="444500" progId="">
              <p:embed/>
            </p:oleObj>
          </a:graphicData>
        </a:graphic>
      </p:graphicFrame>
      <p:sp>
        <p:nvSpPr>
          <p:cNvPr id="3085" name="AutoShape 22"/>
          <p:cNvSpPr>
            <a:spLocks noChangeArrowheads="1"/>
          </p:cNvSpPr>
          <p:nvPr/>
        </p:nvSpPr>
        <p:spPr bwMode="auto">
          <a:xfrm>
            <a:off x="5791200" y="5105400"/>
            <a:ext cx="1143000" cy="609600"/>
          </a:xfrm>
          <a:prstGeom prst="wedgeRectCallout">
            <a:avLst>
              <a:gd name="adj1" fmla="val 39861"/>
              <a:gd name="adj2" fmla="val -147917"/>
            </a:avLst>
          </a:prstGeom>
          <a:noFill/>
          <a:ln w="9525">
            <a:solidFill>
              <a:schemeClr val="tx1"/>
            </a:solidFill>
            <a:miter lim="800000"/>
            <a:headEnd/>
            <a:tailEnd/>
          </a:ln>
        </p:spPr>
        <p:txBody>
          <a:bodyPr/>
          <a:lstStyle/>
          <a:p>
            <a:pPr algn="ctr"/>
            <a:endParaRPr lang="en-US"/>
          </a:p>
        </p:txBody>
      </p:sp>
      <p:sp>
        <p:nvSpPr>
          <p:cNvPr id="3086" name="Text Box 23"/>
          <p:cNvSpPr txBox="1">
            <a:spLocks noChangeArrowheads="1"/>
          </p:cNvSpPr>
          <p:nvPr/>
        </p:nvSpPr>
        <p:spPr bwMode="auto">
          <a:xfrm>
            <a:off x="5791200" y="5195888"/>
            <a:ext cx="1155700" cy="396875"/>
          </a:xfrm>
          <a:prstGeom prst="rect">
            <a:avLst/>
          </a:prstGeom>
          <a:noFill/>
          <a:ln w="9525">
            <a:noFill/>
            <a:miter lim="800000"/>
            <a:headEnd/>
            <a:tailEnd/>
          </a:ln>
        </p:spPr>
        <p:txBody>
          <a:bodyPr wrap="none">
            <a:spAutoFit/>
          </a:bodyPr>
          <a:lstStyle/>
          <a:p>
            <a:r>
              <a:rPr lang="en-US" sz="2000" b="1">
                <a:latin typeface="Times New Roman" pitchFamily="18" charset="0"/>
                <a:cs typeface="Times New Roman" pitchFamily="18" charset="0"/>
              </a:rPr>
              <a:t>intercept</a:t>
            </a:r>
          </a:p>
        </p:txBody>
      </p:sp>
      <p:sp>
        <p:nvSpPr>
          <p:cNvPr id="3087" name="AutoShape 24"/>
          <p:cNvSpPr>
            <a:spLocks noChangeArrowheads="1"/>
          </p:cNvSpPr>
          <p:nvPr/>
        </p:nvSpPr>
        <p:spPr bwMode="auto">
          <a:xfrm>
            <a:off x="7772400" y="5181600"/>
            <a:ext cx="990600" cy="533400"/>
          </a:xfrm>
          <a:prstGeom prst="wedgeRectCallout">
            <a:avLst>
              <a:gd name="adj1" fmla="val -72755"/>
              <a:gd name="adj2" fmla="val -169644"/>
            </a:avLst>
          </a:prstGeom>
          <a:noFill/>
          <a:ln w="9525">
            <a:solidFill>
              <a:schemeClr val="tx1"/>
            </a:solidFill>
            <a:miter lim="800000"/>
            <a:headEnd/>
            <a:tailEnd/>
          </a:ln>
        </p:spPr>
        <p:txBody>
          <a:bodyPr/>
          <a:lstStyle/>
          <a:p>
            <a:pPr algn="ctr"/>
            <a:endParaRPr lang="en-US"/>
          </a:p>
        </p:txBody>
      </p:sp>
      <p:sp>
        <p:nvSpPr>
          <p:cNvPr id="3088" name="Text Box 25"/>
          <p:cNvSpPr txBox="1">
            <a:spLocks noChangeArrowheads="1"/>
          </p:cNvSpPr>
          <p:nvPr/>
        </p:nvSpPr>
        <p:spPr bwMode="auto">
          <a:xfrm>
            <a:off x="7881938" y="5210175"/>
            <a:ext cx="733425" cy="396875"/>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rPr>
              <a:t>slope</a:t>
            </a:r>
          </a:p>
        </p:txBody>
      </p:sp>
      <p:sp>
        <p:nvSpPr>
          <p:cNvPr id="11" name="TextBox 10"/>
          <p:cNvSpPr txBox="1"/>
          <p:nvPr/>
        </p:nvSpPr>
        <p:spPr>
          <a:xfrm>
            <a:off x="457200" y="533400"/>
            <a:ext cx="8534400" cy="400110"/>
          </a:xfrm>
          <a:prstGeom prst="rect">
            <a:avLst/>
          </a:prstGeom>
          <a:noFill/>
        </p:spPr>
        <p:txBody>
          <a:bodyPr wrap="square" rtlCol="0">
            <a:spAutoFit/>
          </a:bodyPr>
          <a:lstStyle/>
          <a:p>
            <a:r>
              <a:rPr lang="en-US" sz="2000" dirty="0" smtClean="0"/>
              <a:t>Solve slope and intercept only using the concept.  No calculator needed</a:t>
            </a:r>
            <a:endParaRPr lang="en-US" sz="20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250" name="Picture 2" descr="https://encrypted-tbn0.gstatic.com/images?q=tbn:ANd9GcT0I7gf-yFxRdTa4JMWWeq6JGgwA-NdooAX1Cc8IE7CyH6zhM97Dg"/>
          <p:cNvPicPr>
            <a:picLocks noChangeAspect="1" noChangeArrowheads="1"/>
          </p:cNvPicPr>
          <p:nvPr/>
        </p:nvPicPr>
        <p:blipFill>
          <a:blip r:embed="rId2"/>
          <a:srcRect/>
          <a:stretch>
            <a:fillRect/>
          </a:stretch>
        </p:blipFill>
        <p:spPr bwMode="auto">
          <a:xfrm>
            <a:off x="914400" y="2127515"/>
            <a:ext cx="6781800" cy="4120885"/>
          </a:xfrm>
          <a:prstGeom prst="rect">
            <a:avLst/>
          </a:prstGeom>
          <a:noFill/>
        </p:spPr>
      </p:pic>
      <p:sp>
        <p:nvSpPr>
          <p:cNvPr id="5" name="Rectangle 4"/>
          <p:cNvSpPr/>
          <p:nvPr/>
        </p:nvSpPr>
        <p:spPr>
          <a:xfrm>
            <a:off x="1828800" y="838200"/>
            <a:ext cx="6172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Present the basics to tell a story.  Do not present advanced statistics and confusion.  Next class putting it together – presenting to tell a story.  Creating business intelligence.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2467</TotalTime>
  <Words>4476</Words>
  <Application>Microsoft Office PowerPoint</Application>
  <PresentationFormat>On-screen Show (4:3)</PresentationFormat>
  <Paragraphs>599</Paragraphs>
  <Slides>90</Slides>
  <Notes>0</Notes>
  <HiddenSlides>0</HiddenSlides>
  <MMClips>0</MMClips>
  <ScaleCrop>false</ScaleCrop>
  <HeadingPairs>
    <vt:vector size="6" baseType="variant">
      <vt:variant>
        <vt:lpstr>Theme</vt:lpstr>
      </vt:variant>
      <vt:variant>
        <vt:i4>1</vt:i4>
      </vt:variant>
      <vt:variant>
        <vt:lpstr>Embedded OLE Servers</vt:lpstr>
      </vt:variant>
      <vt:variant>
        <vt:i4>5</vt:i4>
      </vt:variant>
      <vt:variant>
        <vt:lpstr>Slide Titles</vt:lpstr>
      </vt:variant>
      <vt:variant>
        <vt:i4>90</vt:i4>
      </vt:variant>
    </vt:vector>
  </HeadingPairs>
  <TitlesOfParts>
    <vt:vector size="96" baseType="lpstr">
      <vt:lpstr>Flow</vt:lpstr>
      <vt:lpstr>Chart</vt:lpstr>
      <vt:lpstr>Equation</vt:lpstr>
      <vt:lpstr>แผนภูมิ</vt:lpstr>
      <vt:lpstr>สมการ</vt:lpstr>
      <vt:lpstr>Worksheet</vt:lpstr>
      <vt:lpstr>Review of Regression and Logistic Regression</vt:lpstr>
      <vt:lpstr>Slide 2</vt:lpstr>
      <vt:lpstr>Modeling Techniques</vt:lpstr>
      <vt:lpstr>Advanced modeling techniques</vt:lpstr>
      <vt:lpstr>Regression</vt:lpstr>
      <vt:lpstr>Regression</vt:lpstr>
      <vt:lpstr>Slide 7</vt:lpstr>
      <vt:lpstr>Slide 8</vt:lpstr>
      <vt:lpstr>Slide 9</vt:lpstr>
      <vt:lpstr>Slide 10</vt:lpstr>
      <vt:lpstr>Slide 11</vt:lpstr>
      <vt:lpstr>Slide 12</vt:lpstr>
      <vt:lpstr>Slide 13</vt:lpstr>
      <vt:lpstr>Slide 14</vt:lpstr>
      <vt:lpstr>Correlation</vt:lpstr>
      <vt:lpstr>Slide 16</vt:lpstr>
      <vt:lpstr>Slide 17</vt:lpstr>
      <vt:lpstr>Slide 18</vt:lpstr>
      <vt:lpstr>Regression</vt:lpstr>
      <vt:lpstr>Slide 20</vt:lpstr>
      <vt:lpstr>Facts In Regression</vt:lpstr>
      <vt:lpstr>More Facts In Regression</vt:lpstr>
      <vt:lpstr>More Facts In Regression</vt:lpstr>
      <vt:lpstr>R-Squared</vt:lpstr>
      <vt:lpstr>Adjusted R-Squared</vt:lpstr>
      <vt:lpstr>R-Squared and Adjusted R-Squared</vt:lpstr>
      <vt:lpstr>Slide 27</vt:lpstr>
      <vt:lpstr>Multicolinearity</vt:lpstr>
      <vt:lpstr>Autocorrelation</vt:lpstr>
      <vt:lpstr>Sometimes we may wish to make more than one model</vt:lpstr>
      <vt:lpstr>Slide 31</vt:lpstr>
      <vt:lpstr>Slide 32</vt:lpstr>
      <vt:lpstr>Slide 33</vt:lpstr>
      <vt:lpstr>Slide 34</vt:lpstr>
      <vt:lpstr>Slide 35</vt:lpstr>
      <vt:lpstr>Slide 36</vt:lpstr>
      <vt:lpstr>Slide 37</vt:lpstr>
      <vt:lpstr>Slide 38</vt:lpstr>
      <vt:lpstr>Slide 39</vt:lpstr>
      <vt:lpstr>Questioning The Model</vt:lpstr>
      <vt:lpstr>Incorporating Categorical Data</vt:lpstr>
      <vt:lpstr>Categorical Data: Coding</vt:lpstr>
      <vt:lpstr>Categorical Data: Coding</vt:lpstr>
      <vt:lpstr>Slide 44</vt:lpstr>
      <vt:lpstr>Slide 45</vt:lpstr>
      <vt:lpstr>Logistic Regression</vt:lpstr>
      <vt:lpstr>Logistic Regression - high level</vt:lpstr>
      <vt:lpstr>Starting With Simple Logistic Regression Model</vt:lpstr>
      <vt:lpstr>Odds and odds ratio</vt:lpstr>
      <vt:lpstr>Starting With Simple Logistic Regression Model</vt:lpstr>
      <vt:lpstr>Starting With Simple Logistic Regression Model</vt:lpstr>
      <vt:lpstr>Starting With Simple Logistic Regression Model: Some Review</vt:lpstr>
      <vt:lpstr>Understanding Logistic Regression</vt:lpstr>
      <vt:lpstr>Starting With Simple Logistic Regression Model:</vt:lpstr>
      <vt:lpstr>Starting With Simple Logistic Regression Model:</vt:lpstr>
      <vt:lpstr>Logistic Regression Model: Intercept</vt:lpstr>
      <vt:lpstr>Logistic Regression Model: Slope</vt:lpstr>
      <vt:lpstr>Big picture</vt:lpstr>
      <vt:lpstr>Logistic Regression Model: Slope</vt:lpstr>
      <vt:lpstr>Building A Fraud Detection Model</vt:lpstr>
      <vt:lpstr>What is Fraud?</vt:lpstr>
      <vt:lpstr>How Do We Identify Fraud?</vt:lpstr>
      <vt:lpstr>Fraud Vs. Risk</vt:lpstr>
      <vt:lpstr>Slide 64</vt:lpstr>
      <vt:lpstr>Loan Default Risk and Churn Data</vt:lpstr>
      <vt:lpstr> Creating A Good Statistical Model</vt:lpstr>
      <vt:lpstr>Why Create Separate Models</vt:lpstr>
      <vt:lpstr>Separating Fraud and FPD</vt:lpstr>
      <vt:lpstr>Data Required</vt:lpstr>
      <vt:lpstr>Know The Data You Have</vt:lpstr>
      <vt:lpstr>What Technique To Use To Detect Fraud? </vt:lpstr>
      <vt:lpstr>Creating a Logistic Regression Model</vt:lpstr>
      <vt:lpstr>Creating a Logistic Regression Model</vt:lpstr>
      <vt:lpstr>Creating a Logistic Regression Model</vt:lpstr>
      <vt:lpstr>Creating a Logistic Regression Model</vt:lpstr>
      <vt:lpstr>Variable Selection</vt:lpstr>
      <vt:lpstr>How Good Is the Model</vt:lpstr>
      <vt:lpstr>How Good Is The Model: The KS Statistic</vt:lpstr>
      <vt:lpstr>The KS Statistic</vt:lpstr>
      <vt:lpstr>Calculating the KS statistic</vt:lpstr>
      <vt:lpstr>Example of a Non Predictive Model</vt:lpstr>
      <vt:lpstr>The KS Statistic</vt:lpstr>
      <vt:lpstr>The KS Statistic</vt:lpstr>
      <vt:lpstr>Calculating the KS Statistic</vt:lpstr>
      <vt:lpstr>How is it Applied?</vt:lpstr>
      <vt:lpstr>How is it Applied?</vt:lpstr>
      <vt:lpstr>How is it Applied?</vt:lpstr>
      <vt:lpstr>Understanding The Fraud Detection Model Performance</vt:lpstr>
      <vt:lpstr>Slide 89</vt:lpstr>
      <vt:lpstr>Slide 90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Training</dc:title>
  <dc:creator>adssd</dc:creator>
  <cp:lastModifiedBy>adssd</cp:lastModifiedBy>
  <cp:revision>320</cp:revision>
  <dcterms:created xsi:type="dcterms:W3CDTF">2013-11-16T13:35:50Z</dcterms:created>
  <dcterms:modified xsi:type="dcterms:W3CDTF">2014-01-18T15:48:58Z</dcterms:modified>
</cp:coreProperties>
</file>